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70" r:id="rId6"/>
    <p:sldId id="271" r:id="rId7"/>
    <p:sldId id="272" r:id="rId8"/>
    <p:sldId id="266" r:id="rId9"/>
    <p:sldId id="273" r:id="rId10"/>
    <p:sldId id="274" r:id="rId11"/>
    <p:sldId id="275" r:id="rId12"/>
    <p:sldId id="276" r:id="rId13"/>
    <p:sldId id="277" r:id="rId14"/>
    <p:sldId id="280" r:id="rId15"/>
    <p:sldId id="281" r:id="rId16"/>
    <p:sldId id="278" r:id="rId17"/>
    <p:sldId id="279" r:id="rId18"/>
    <p:sldId id="282" r:id="rId19"/>
    <p:sldId id="283" r:id="rId20"/>
    <p:sldId id="26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0C0A-5464-4FE4-84EB-FF9C94016DF4}" type="datetimeFigureOut">
              <a:rPr lang="en-US" dirty="0"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C6404-AD6E-4860-8E75-697CA40B95DA}" type="datetimeFigureOut">
              <a:rPr lang="en-US" dirty="0"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1/19/2024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1/19/2024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1/19/2024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1/19/2024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ssms/download-sql-server-management-studio-ssms?view=sql-server-ver16" TargetMode="External"/><Relationship Id="rId2" Type="http://schemas.openxmlformats.org/officeDocument/2006/relationships/hyperlink" Target="https://learn.microsoft.com/en-us/sql/ssms/sql-server-management-studio-ssms?view=sql-server-ver1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32914-2401-0E40-B0DA-8B3631CC3A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Policijska</a:t>
            </a:r>
            <a:r>
              <a:rPr lang="en-US" dirty="0"/>
              <a:t> </a:t>
            </a:r>
            <a:r>
              <a:rPr lang="en-US" dirty="0" err="1"/>
              <a:t>postaja</a:t>
            </a:r>
            <a:endParaRPr lang="hr-H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152F1C-3D6C-360A-4B0E-E8E60BB99C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Filipa </a:t>
            </a:r>
            <a:r>
              <a:rPr lang="en-US" dirty="0" err="1"/>
              <a:t>Lovri</a:t>
            </a:r>
            <a:r>
              <a:rPr lang="hr-HR" dirty="0"/>
              <a:t>ć, Josip Ivica, Lovro Gorup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BF796A-76F7-5D65-0D99-63CFCB407236}"/>
              </a:ext>
            </a:extLst>
          </p:cNvPr>
          <p:cNvSpPr txBox="1"/>
          <p:nvPr/>
        </p:nvSpPr>
        <p:spPr>
          <a:xfrm>
            <a:off x="1150775" y="5912318"/>
            <a:ext cx="9890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dirty="0"/>
              <a:t>PRIRODOSLOVNO-MATEMATIČKI FAKULTET U ZAGREBU</a:t>
            </a:r>
          </a:p>
          <a:p>
            <a:pPr algn="ctr"/>
            <a:r>
              <a:rPr lang="hr-HR" dirty="0"/>
              <a:t>PROJEKT IZ KOLEGIJA RAČUNARSKI PRAKTIKUM 3</a:t>
            </a:r>
          </a:p>
          <a:p>
            <a:pPr algn="ctr"/>
            <a:r>
              <a:rPr lang="hr-HR" dirty="0"/>
              <a:t>2023./2024.</a:t>
            </a:r>
          </a:p>
        </p:txBody>
      </p:sp>
    </p:spTree>
    <p:extLst>
      <p:ext uri="{BB962C8B-B14F-4D97-AF65-F5344CB8AC3E}">
        <p14:creationId xmlns:p14="http://schemas.microsoft.com/office/powerpoint/2010/main" val="2954360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F06A7-477E-17A6-C092-0CD638A27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8077" y="647451"/>
            <a:ext cx="3066937" cy="118872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r>
              <a:rPr lang="hr-HR" dirty="0"/>
              <a:t>ispravan unos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58FD32-AA91-47A4-9758-8C172B306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795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B5B18B-0170-4F1B-BF40-89BD5772C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8415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2FC420D-0E23-F8FD-61AC-68643ED01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8077" y="2302142"/>
            <a:ext cx="3063765" cy="4135980"/>
          </a:xfrm>
        </p:spPr>
        <p:txBody>
          <a:bodyPr>
            <a:normAutofit fontScale="92500"/>
          </a:bodyPr>
          <a:lstStyle/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podatke unosimo nakon klika na gumb </a:t>
            </a:r>
            <a:r>
              <a:rPr lang="hr-HR" i="1" dirty="0">
                <a:ea typeface="Tahoma" panose="020B0604030504040204" pitchFamily="34" charset="0"/>
                <a:cs typeface="Tahoma" panose="020B0604030504040204" pitchFamily="34" charset="0"/>
              </a:rPr>
              <a:t>Add</a:t>
            </a:r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potrebno je ispuniti sva polja</a:t>
            </a:r>
          </a:p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(napomena – ukoliko želimo </a:t>
            </a:r>
            <a:r>
              <a:rPr lang="hr-HR" i="1" dirty="0">
                <a:ea typeface="Tahoma" panose="020B0604030504040204" pitchFamily="34" charset="0"/>
                <a:cs typeface="Tahoma" panose="020B0604030504040204" pitchFamily="34" charset="0"/>
              </a:rPr>
              <a:t>Write Access </a:t>
            </a:r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postaviti na </a:t>
            </a:r>
            <a:r>
              <a:rPr lang="hr-HR" i="1" dirty="0">
                <a:ea typeface="Tahoma" panose="020B0604030504040204" pitchFamily="34" charset="0"/>
                <a:cs typeface="Tahoma" panose="020B0604030504040204" pitchFamily="34" charset="0"/>
              </a:rPr>
              <a:t>False</a:t>
            </a:r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, potrebno je jednim klikom ga „odznačiti”, a ukoliko ga želimo postaviti na </a:t>
            </a:r>
            <a:r>
              <a:rPr lang="hr-HR" i="1" dirty="0">
                <a:ea typeface="Tahoma" panose="020B0604030504040204" pitchFamily="34" charset="0"/>
                <a:cs typeface="Tahoma" panose="020B0604030504040204" pitchFamily="34" charset="0"/>
              </a:rPr>
              <a:t>True</a:t>
            </a:r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, potrebno je kliknuti na njega još jednom i „označiti” ga)</a:t>
            </a:r>
          </a:p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nakon što su sva polja ispunjena, podatke trajno pohranjujemo klikom na gumb </a:t>
            </a:r>
            <a:r>
              <a:rPr lang="hr-HR" i="1" dirty="0">
                <a:ea typeface="Tahoma" panose="020B0604030504040204" pitchFamily="34" charset="0"/>
                <a:cs typeface="Tahoma" panose="020B0604030504040204" pitchFamily="34" charset="0"/>
              </a:rPr>
              <a:t>Save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2E43F4-B7D0-060C-F0D8-B680EC539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74" y="6268832"/>
            <a:ext cx="1054153" cy="2635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A9ED233-8EC7-1718-BDA8-4B11EDAFB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566" y="6289718"/>
            <a:ext cx="958899" cy="2476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67048DC-A627-17B2-A96E-CADB2D208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790" y="1166741"/>
            <a:ext cx="5459442" cy="452451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B841E30-99E8-47D9-37C0-84727DD31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0560" y="6289718"/>
            <a:ext cx="927148" cy="22861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433DB3-2A23-2A01-170B-DC79A8F0C26C}"/>
              </a:ext>
            </a:extLst>
          </p:cNvPr>
          <p:cNvSpPr txBox="1"/>
          <p:nvPr/>
        </p:nvSpPr>
        <p:spPr>
          <a:xfrm>
            <a:off x="1558627" y="6226742"/>
            <a:ext cx="95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NULL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61B18E-6291-11FE-C145-D69BD662C38C}"/>
              </a:ext>
            </a:extLst>
          </p:cNvPr>
          <p:cNvSpPr txBox="1"/>
          <p:nvPr/>
        </p:nvSpPr>
        <p:spPr>
          <a:xfrm>
            <a:off x="4052971" y="6228883"/>
            <a:ext cx="95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FALSE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86288C-F8E9-74F2-31D1-85C8F7DDF488}"/>
              </a:ext>
            </a:extLst>
          </p:cNvPr>
          <p:cNvSpPr txBox="1"/>
          <p:nvPr/>
        </p:nvSpPr>
        <p:spPr>
          <a:xfrm>
            <a:off x="6577708" y="6219358"/>
            <a:ext cx="95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4146894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F06A7-477E-17A6-C092-0CD638A27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8077" y="647451"/>
            <a:ext cx="3066937" cy="118872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r>
              <a:rPr lang="hr-HR" dirty="0"/>
              <a:t>Neispravan unos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58FD32-AA91-47A4-9758-8C172B306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795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B5B18B-0170-4F1B-BF40-89BD5772C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8415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2FC420D-0E23-F8FD-61AC-68643ED01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8077" y="2302142"/>
            <a:ext cx="3063765" cy="4135980"/>
          </a:xfrm>
        </p:spPr>
        <p:txBody>
          <a:bodyPr>
            <a:normAutofit/>
          </a:bodyPr>
          <a:lstStyle/>
          <a:p>
            <a:r>
              <a:rPr lang="hr-HR" dirty="0"/>
              <a:t>u slučaju neispravnog (nepotpunog) unosa podataka, javlja se poruka o greški</a:t>
            </a:r>
          </a:p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konkretno, na ovom primjeru nije unesena smjena (Shift), pa klikom na gumb Save dobivamo prikazanu poruku</a:t>
            </a:r>
          </a:p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neispravno uneseni podaci se neće spremiti</a:t>
            </a:r>
            <a:endParaRPr lang="en-US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9022A9-110E-A26F-C7FA-88482AA5D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400" y="1178944"/>
            <a:ext cx="5452222" cy="450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147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F06A7-477E-17A6-C092-0CD638A27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8077" y="647451"/>
            <a:ext cx="3066937" cy="118872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r>
              <a:rPr lang="hr-HR" dirty="0"/>
              <a:t>Mijenjanje podataka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58FD32-AA91-47A4-9758-8C172B306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795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B5B18B-0170-4F1B-BF40-89BD5772C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8415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2FC420D-0E23-F8FD-61AC-68643ED01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8077" y="2302142"/>
            <a:ext cx="3063765" cy="4135980"/>
          </a:xfrm>
        </p:spPr>
        <p:txBody>
          <a:bodyPr>
            <a:normAutofit/>
          </a:bodyPr>
          <a:lstStyle/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dovoljno je kliknuti na ćeliju ili redak koji želimo promijeniti</a:t>
            </a:r>
          </a:p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forma lijevo se ispuni trenutnim podacima</a:t>
            </a:r>
          </a:p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nakon unesene promjene stisnemo gumb </a:t>
            </a:r>
            <a:r>
              <a:rPr lang="hr-HR" i="1" dirty="0">
                <a:ea typeface="Tahoma" panose="020B0604030504040204" pitchFamily="34" charset="0"/>
                <a:cs typeface="Tahoma" panose="020B0604030504040204" pitchFamily="34" charset="0"/>
              </a:rPr>
              <a:t>Save </a:t>
            </a:r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za pohranu te promjene</a:t>
            </a:r>
          </a:p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naravno, pokušaj promjene ID-ja na neki već postojeći ID će rezultirati greškom i promjena se neće spremit</a:t>
            </a:r>
            <a:r>
              <a:rPr lang="en-US" dirty="0" err="1"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endParaRPr lang="en-US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67F36E-211C-C986-544A-8A5CF573E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45" y="203199"/>
            <a:ext cx="4788388" cy="39683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881DBA-C086-59FD-74CF-60E4EBA13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024" y="2675761"/>
            <a:ext cx="4789166" cy="39790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29D428-B2BD-B98A-7D9A-54383BEFE7C3}"/>
              </a:ext>
            </a:extLst>
          </p:cNvPr>
          <p:cNvSpPr/>
          <p:nvPr/>
        </p:nvSpPr>
        <p:spPr>
          <a:xfrm>
            <a:off x="237067" y="2015067"/>
            <a:ext cx="783166" cy="28707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0D50CC-7889-76B8-8861-B264AFA5191B}"/>
              </a:ext>
            </a:extLst>
          </p:cNvPr>
          <p:cNvSpPr/>
          <p:nvPr/>
        </p:nvSpPr>
        <p:spPr>
          <a:xfrm>
            <a:off x="3331633" y="4487333"/>
            <a:ext cx="783166" cy="30903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3E1707-0FD3-4E73-81FC-D135472B29F6}"/>
              </a:ext>
            </a:extLst>
          </p:cNvPr>
          <p:cNvSpPr/>
          <p:nvPr/>
        </p:nvSpPr>
        <p:spPr>
          <a:xfrm>
            <a:off x="4175444" y="1813051"/>
            <a:ext cx="601133" cy="17889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64491B-6B2C-EE9B-2C48-B751A64D000D}"/>
              </a:ext>
            </a:extLst>
          </p:cNvPr>
          <p:cNvSpPr/>
          <p:nvPr/>
        </p:nvSpPr>
        <p:spPr>
          <a:xfrm>
            <a:off x="7288011" y="4280684"/>
            <a:ext cx="601133" cy="17889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95756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F06A7-477E-17A6-C092-0CD638A27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8077" y="647451"/>
            <a:ext cx="3066937" cy="118872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r>
              <a:rPr lang="hr-HR" dirty="0"/>
              <a:t>brisanje podataka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58FD32-AA91-47A4-9758-8C172B306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795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B5B18B-0170-4F1B-BF40-89BD5772C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8415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2FC420D-0E23-F8FD-61AC-68643ED01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8077" y="2302142"/>
            <a:ext cx="3063765" cy="4135980"/>
          </a:xfrm>
        </p:spPr>
        <p:txBody>
          <a:bodyPr>
            <a:normAutofit/>
          </a:bodyPr>
          <a:lstStyle/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dovoljno je kliknuti na ćeliju ili redak koji želimo obrisati</a:t>
            </a:r>
          </a:p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klikom na gumb </a:t>
            </a:r>
            <a:r>
              <a:rPr lang="hr-HR" i="1" dirty="0">
                <a:ea typeface="Tahoma" panose="020B0604030504040204" pitchFamily="34" charset="0"/>
                <a:cs typeface="Tahoma" panose="020B0604030504040204" pitchFamily="34" charset="0"/>
              </a:rPr>
              <a:t>Delete</a:t>
            </a:r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 se označeni redak tablice briše, ali za trajnu pohranu te promjene potrebno je kliknuti i na gumb </a:t>
            </a:r>
            <a:r>
              <a:rPr lang="hr-HR" i="1" dirty="0">
                <a:ea typeface="Tahoma" panose="020B0604030504040204" pitchFamily="34" charset="0"/>
                <a:cs typeface="Tahoma" panose="020B0604030504040204" pitchFamily="34" charset="0"/>
              </a:rPr>
              <a:t>Save</a:t>
            </a:r>
            <a:endParaRPr lang="en-US" i="1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F65BE-3812-7168-257E-4BB0D5E0D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45" y="241006"/>
            <a:ext cx="4595049" cy="38249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587A3D-E812-CB5D-692B-1122763A8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368" y="2620836"/>
            <a:ext cx="4763766" cy="395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838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F06A7-477E-17A6-C092-0CD638A27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8077" y="647451"/>
            <a:ext cx="3066937" cy="118872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r>
              <a:rPr lang="hr-HR" dirty="0"/>
              <a:t>Filtriranje podataka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58FD32-AA91-47A4-9758-8C172B306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795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B5B18B-0170-4F1B-BF40-89BD5772C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8415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2FC420D-0E23-F8FD-61AC-68643ED01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8077" y="2302142"/>
            <a:ext cx="3063765" cy="4135980"/>
          </a:xfrm>
        </p:spPr>
        <p:txBody>
          <a:bodyPr>
            <a:normAutofit/>
          </a:bodyPr>
          <a:lstStyle/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ukoliko podatke filtriramo unoseći sadržaj u </a:t>
            </a:r>
            <a:r>
              <a:rPr lang="hr-HR" i="1" dirty="0">
                <a:ea typeface="Tahoma" panose="020B0604030504040204" pitchFamily="34" charset="0"/>
                <a:cs typeface="Tahoma" panose="020B0604030504040204" pitchFamily="34" charset="0"/>
              </a:rPr>
              <a:t>TextBox</a:t>
            </a:r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, potrebno je potom kliknuti na gumb </a:t>
            </a:r>
            <a:r>
              <a:rPr lang="hr-HR" i="1" dirty="0">
                <a:ea typeface="Tahoma" panose="020B0604030504040204" pitchFamily="34" charset="0"/>
                <a:cs typeface="Tahoma" panose="020B0604030504040204" pitchFamily="34" charset="0"/>
              </a:rPr>
              <a:t>Filter</a:t>
            </a:r>
          </a:p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ukoliko podatke filtriramo koristeći </a:t>
            </a:r>
            <a:r>
              <a:rPr lang="hr-HR" i="1" dirty="0">
                <a:ea typeface="Tahoma" panose="020B0604030504040204" pitchFamily="34" charset="0"/>
                <a:cs typeface="Tahoma" panose="020B0604030504040204" pitchFamily="34" charset="0"/>
              </a:rPr>
              <a:t>ComboBox</a:t>
            </a:r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 ili </a:t>
            </a:r>
            <a:r>
              <a:rPr lang="hr-HR" i="1" dirty="0">
                <a:ea typeface="Tahoma" panose="020B0604030504040204" pitchFamily="34" charset="0"/>
                <a:cs typeface="Tahoma" panose="020B0604030504040204" pitchFamily="34" charset="0"/>
              </a:rPr>
              <a:t>DateTimePicker, </a:t>
            </a:r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nije potrebno pritiskati gumb </a:t>
            </a:r>
            <a:r>
              <a:rPr lang="hr-HR" i="1" dirty="0">
                <a:ea typeface="Tahoma" panose="020B0604030504040204" pitchFamily="34" charset="0"/>
                <a:cs typeface="Tahoma" panose="020B0604030504040204" pitchFamily="34" charset="0"/>
              </a:rPr>
              <a:t>Filter</a:t>
            </a:r>
          </a:p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klikom na gumb </a:t>
            </a:r>
            <a:r>
              <a:rPr lang="hr-HR" i="1" dirty="0">
                <a:ea typeface="Tahoma" panose="020B0604030504040204" pitchFamily="34" charset="0"/>
                <a:cs typeface="Tahoma" panose="020B0604030504040204" pitchFamily="34" charset="0"/>
              </a:rPr>
              <a:t>Remove Filter</a:t>
            </a:r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 uklanjamo sve filtere</a:t>
            </a:r>
          </a:p>
          <a:p>
            <a:endParaRPr lang="en-US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697F0C4-D228-DCCD-038D-7116BD2704F6}"/>
              </a:ext>
            </a:extLst>
          </p:cNvPr>
          <p:cNvGrpSpPr/>
          <p:nvPr/>
        </p:nvGrpSpPr>
        <p:grpSpPr>
          <a:xfrm>
            <a:off x="129967" y="127000"/>
            <a:ext cx="4956383" cy="3841750"/>
            <a:chOff x="2054017" y="69677"/>
            <a:chExt cx="8083965" cy="671864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D456E4F-E4F8-7740-14CF-1501E1DA7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4017" y="69677"/>
              <a:ext cx="8083965" cy="671864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EA1757-4A68-7FAF-800B-BDC841972A71}"/>
                </a:ext>
              </a:extLst>
            </p:cNvPr>
            <p:cNvSpPr/>
            <p:nvPr/>
          </p:nvSpPr>
          <p:spPr>
            <a:xfrm>
              <a:off x="2133600" y="4667250"/>
              <a:ext cx="1327150" cy="584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DD4450-EF0C-5716-0AC9-8645FFFE580F}"/>
                </a:ext>
              </a:extLst>
            </p:cNvPr>
            <p:cNvSpPr/>
            <p:nvPr/>
          </p:nvSpPr>
          <p:spPr>
            <a:xfrm>
              <a:off x="2133600" y="6438122"/>
              <a:ext cx="628650" cy="350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FB869D8-1989-9F29-D9B2-8FAA18A5C284}"/>
              </a:ext>
            </a:extLst>
          </p:cNvPr>
          <p:cNvGrpSpPr/>
          <p:nvPr/>
        </p:nvGrpSpPr>
        <p:grpSpPr>
          <a:xfrm>
            <a:off x="2857500" y="2755912"/>
            <a:ext cx="5120031" cy="3860423"/>
            <a:chOff x="2057192" y="79203"/>
            <a:chExt cx="8077615" cy="669959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E4686F1-17AA-6FAB-F5E0-4FFEC6A66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7192" y="79203"/>
              <a:ext cx="8077615" cy="669959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466D9F-EF03-604A-2570-56D3DBE9FFE2}"/>
                </a:ext>
              </a:extLst>
            </p:cNvPr>
            <p:cNvSpPr/>
            <p:nvPr/>
          </p:nvSpPr>
          <p:spPr>
            <a:xfrm>
              <a:off x="2120900" y="5226050"/>
              <a:ext cx="1536700" cy="51120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</p:spTree>
    <p:extLst>
      <p:ext uri="{BB962C8B-B14F-4D97-AF65-F5344CB8AC3E}">
        <p14:creationId xmlns:p14="http://schemas.microsoft.com/office/powerpoint/2010/main" val="1564962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F06A7-477E-17A6-C092-0CD638A27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8077" y="647451"/>
            <a:ext cx="3066937" cy="118872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r>
              <a:rPr lang="hr-HR" dirty="0"/>
              <a:t>sortiranje podataka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58FD32-AA91-47A4-9758-8C172B306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795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B5B18B-0170-4F1B-BF40-89BD5772C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8415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2FC420D-0E23-F8FD-61AC-68643ED01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8077" y="2302142"/>
            <a:ext cx="3063765" cy="4135980"/>
          </a:xfrm>
        </p:spPr>
        <p:txBody>
          <a:bodyPr>
            <a:normAutofit/>
          </a:bodyPr>
          <a:lstStyle/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podatke je moguće sortirati po stupcima</a:t>
            </a:r>
          </a:p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moguće je sortiranje svih podataka (prva slika), ali i filtriranih podataka (druga slika)</a:t>
            </a:r>
          </a:p>
          <a:p>
            <a:endParaRPr lang="en-US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7D1194-0150-9E53-E584-FBFF81B9E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67" y="85467"/>
            <a:ext cx="4505533" cy="37469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3324405-4DCB-84BE-E9EC-183BFF09E2A0}"/>
              </a:ext>
            </a:extLst>
          </p:cNvPr>
          <p:cNvSpPr/>
          <p:nvPr/>
        </p:nvSpPr>
        <p:spPr>
          <a:xfrm>
            <a:off x="1032933" y="964692"/>
            <a:ext cx="876300" cy="27144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1C4DE1D-9564-706F-7606-206357F4E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706" y="2505302"/>
            <a:ext cx="5121483" cy="426723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E5532B8-C4D0-2236-FEB1-0B45BAAB8672}"/>
              </a:ext>
            </a:extLst>
          </p:cNvPr>
          <p:cNvSpPr/>
          <p:nvPr/>
        </p:nvSpPr>
        <p:spPr>
          <a:xfrm>
            <a:off x="3093720" y="5780617"/>
            <a:ext cx="909320" cy="33570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3882FD-E3D5-2D2D-282C-42605895D9D7}"/>
              </a:ext>
            </a:extLst>
          </p:cNvPr>
          <p:cNvSpPr/>
          <p:nvPr/>
        </p:nvSpPr>
        <p:spPr>
          <a:xfrm>
            <a:off x="4089400" y="3509432"/>
            <a:ext cx="922867" cy="2942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46591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F06A7-477E-17A6-C092-0CD638A27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8077" y="647451"/>
            <a:ext cx="3066937" cy="118872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r>
              <a:rPr lang="hr-HR" dirty="0"/>
              <a:t>print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58FD32-AA91-47A4-9758-8C172B306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795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B5B18B-0170-4F1B-BF40-89BD5772C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8415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2FC420D-0E23-F8FD-61AC-68643ED01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8077" y="2302142"/>
            <a:ext cx="3063765" cy="4135980"/>
          </a:xfrm>
        </p:spPr>
        <p:txBody>
          <a:bodyPr>
            <a:normAutofit/>
          </a:bodyPr>
          <a:lstStyle/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recimo da želimo isprintati tablicu svih jutarnjih smjena sortiranih po datumu (sa prethodnog slide-a)</a:t>
            </a:r>
          </a:p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klikom na gumb </a:t>
            </a:r>
            <a:r>
              <a:rPr lang="hr-HR" i="1" dirty="0">
                <a:ea typeface="Tahoma" panose="020B0604030504040204" pitchFamily="34" charset="0"/>
                <a:cs typeface="Tahoma" panose="020B0604030504040204" pitchFamily="34" charset="0"/>
              </a:rPr>
              <a:t>Print</a:t>
            </a:r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 dobivamo gornji prikaz</a:t>
            </a:r>
          </a:p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možemo (a i ne moramo) unijeti opis </a:t>
            </a:r>
          </a:p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klikom na gumb OK generira se donji izvještaj kojeg je moguće isprintati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10B153-423A-DEA6-4449-CF8809FBE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4" y="139699"/>
            <a:ext cx="4627876" cy="31642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AB55288-93CF-E490-BE74-CF736654C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515" y="3359970"/>
            <a:ext cx="4627876" cy="345042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4C97E5D-8274-6D08-E178-E5950725F9CB}"/>
              </a:ext>
            </a:extLst>
          </p:cNvPr>
          <p:cNvSpPr/>
          <p:nvPr/>
        </p:nvSpPr>
        <p:spPr>
          <a:xfrm>
            <a:off x="704850" y="241300"/>
            <a:ext cx="336550" cy="2222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EBD0E1-4D3F-C035-EB43-F577BD54BE61}"/>
              </a:ext>
            </a:extLst>
          </p:cNvPr>
          <p:cNvSpPr/>
          <p:nvPr/>
        </p:nvSpPr>
        <p:spPr>
          <a:xfrm>
            <a:off x="3035300" y="2489200"/>
            <a:ext cx="1028700" cy="3175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AD36CA-3CBF-FE6D-26FD-E756B93AF379}"/>
              </a:ext>
            </a:extLst>
          </p:cNvPr>
          <p:cNvSpPr/>
          <p:nvPr/>
        </p:nvSpPr>
        <p:spPr>
          <a:xfrm>
            <a:off x="3937000" y="3752850"/>
            <a:ext cx="476250" cy="2476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9EFA6A-6F33-2423-9D51-217D72A71DD6}"/>
              </a:ext>
            </a:extLst>
          </p:cNvPr>
          <p:cNvSpPr/>
          <p:nvPr/>
        </p:nvSpPr>
        <p:spPr>
          <a:xfrm>
            <a:off x="3854450" y="6294130"/>
            <a:ext cx="1619250" cy="4321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98037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F06A7-477E-17A6-C092-0CD638A27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8077" y="647451"/>
            <a:ext cx="3066937" cy="118872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r>
              <a:rPr lang="hr-HR" dirty="0"/>
              <a:t>Dodatne napomene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58FD32-AA91-47A4-9758-8C172B306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795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B5B18B-0170-4F1B-BF40-89BD5772C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8415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2FC420D-0E23-F8FD-61AC-68643ED01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3403" y="2250056"/>
            <a:ext cx="3063765" cy="4135980"/>
          </a:xfrm>
        </p:spPr>
        <p:txBody>
          <a:bodyPr>
            <a:normAutofit lnSpcReduction="10000"/>
          </a:bodyPr>
          <a:lstStyle/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u tablice Employees, Cases i Inventory nije moguće dodati redak s već postojećim ID / No / S No</a:t>
            </a:r>
          </a:p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u tablici Shifts je omogućeno dodavanje već postojećeg ID-ja, ali ne i ako osoba sa tim ID-jem na taj dan već ima unesenu smjenu (naime, jedna osoba ne može u istom danu odraditi više od jedne smjene)</a:t>
            </a:r>
          </a:p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dakle, u tablici Shifts ID i Date zajedno čine primarni ključ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4F07F23-6D91-763B-6A41-62B1AA0919F1}"/>
              </a:ext>
            </a:extLst>
          </p:cNvPr>
          <p:cNvGrpSpPr/>
          <p:nvPr/>
        </p:nvGrpSpPr>
        <p:grpSpPr>
          <a:xfrm>
            <a:off x="1972236" y="52766"/>
            <a:ext cx="4235328" cy="3518323"/>
            <a:chOff x="1972236" y="52766"/>
            <a:chExt cx="4235328" cy="35183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AA6E07D-1A54-ABD5-B0AF-9ED90A28C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2236" y="52766"/>
              <a:ext cx="4235328" cy="351832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C52086-8EC7-8BE3-0C19-3912D9D43976}"/>
                </a:ext>
              </a:extLst>
            </p:cNvPr>
            <p:cNvSpPr/>
            <p:nvPr/>
          </p:nvSpPr>
          <p:spPr>
            <a:xfrm>
              <a:off x="1990381" y="853902"/>
              <a:ext cx="824427" cy="2700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CF4A57-0585-BB19-5174-2C8F91DFF3B3}"/>
                </a:ext>
              </a:extLst>
            </p:cNvPr>
            <p:cNvSpPr/>
            <p:nvPr/>
          </p:nvSpPr>
          <p:spPr>
            <a:xfrm>
              <a:off x="3152431" y="1742589"/>
              <a:ext cx="684212" cy="21272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455BCA-DE2D-6811-C629-C86DE7B44D1A}"/>
              </a:ext>
            </a:extLst>
          </p:cNvPr>
          <p:cNvGrpSpPr/>
          <p:nvPr/>
        </p:nvGrpSpPr>
        <p:grpSpPr>
          <a:xfrm>
            <a:off x="24262" y="3580592"/>
            <a:ext cx="4085863" cy="3090441"/>
            <a:chOff x="0" y="2895428"/>
            <a:chExt cx="4775311" cy="396257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823B7C7-2227-C9E9-4FCD-5619614D6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895428"/>
              <a:ext cx="4775311" cy="3962572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A4732A0-C7FD-5454-4D26-EBE5E4BE7531}"/>
                </a:ext>
              </a:extLst>
            </p:cNvPr>
            <p:cNvSpPr/>
            <p:nvPr/>
          </p:nvSpPr>
          <p:spPr>
            <a:xfrm>
              <a:off x="45642" y="3972906"/>
              <a:ext cx="905934" cy="3471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40F1C76-D4FE-7699-688A-4D124D879A2E}"/>
                </a:ext>
              </a:extLst>
            </p:cNvPr>
            <p:cNvSpPr/>
            <p:nvPr/>
          </p:nvSpPr>
          <p:spPr>
            <a:xfrm>
              <a:off x="45642" y="4679872"/>
              <a:ext cx="939800" cy="3683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6A4F0D6-2152-92E5-00E8-1245D57EB2AB}"/>
                </a:ext>
              </a:extLst>
            </p:cNvPr>
            <p:cNvSpPr/>
            <p:nvPr/>
          </p:nvSpPr>
          <p:spPr>
            <a:xfrm>
              <a:off x="1271192" y="5592156"/>
              <a:ext cx="889000" cy="2371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BF640C3-74E4-CE71-259A-C69D584BB0EB}"/>
                </a:ext>
              </a:extLst>
            </p:cNvPr>
            <p:cNvSpPr/>
            <p:nvPr/>
          </p:nvSpPr>
          <p:spPr>
            <a:xfrm>
              <a:off x="3544492" y="5592156"/>
              <a:ext cx="833967" cy="2371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65B0E52-C547-633D-A0F2-9C060541C1E6}"/>
              </a:ext>
            </a:extLst>
          </p:cNvPr>
          <p:cNvGrpSpPr/>
          <p:nvPr/>
        </p:nvGrpSpPr>
        <p:grpSpPr>
          <a:xfrm>
            <a:off x="4183362" y="3580592"/>
            <a:ext cx="4307398" cy="3090442"/>
            <a:chOff x="2054018" y="1845412"/>
            <a:chExt cx="5950984" cy="493655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C76EBC6-3663-2AFB-978C-C77CDF3E9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4018" y="1845412"/>
              <a:ext cx="5950984" cy="4936559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EF259E5-D0CA-A770-8454-C031263CFD80}"/>
                </a:ext>
              </a:extLst>
            </p:cNvPr>
            <p:cNvSpPr/>
            <p:nvPr/>
          </p:nvSpPr>
          <p:spPr>
            <a:xfrm>
              <a:off x="2136775" y="3197225"/>
              <a:ext cx="1050925" cy="4222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98307FE-E29E-F48F-9CF1-68B77D0B3253}"/>
                </a:ext>
              </a:extLst>
            </p:cNvPr>
            <p:cNvSpPr/>
            <p:nvPr/>
          </p:nvSpPr>
          <p:spPr>
            <a:xfrm>
              <a:off x="2136775" y="4062591"/>
              <a:ext cx="1089025" cy="48083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54D0C82-8689-010B-3D96-756D86FE2D33}"/>
                </a:ext>
              </a:extLst>
            </p:cNvPr>
            <p:cNvSpPr/>
            <p:nvPr/>
          </p:nvSpPr>
          <p:spPr>
            <a:xfrm>
              <a:off x="3736975" y="5194300"/>
              <a:ext cx="1322314" cy="5350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9B987CC-5A73-9314-80F5-B0396429274C}"/>
                </a:ext>
              </a:extLst>
            </p:cNvPr>
            <p:cNvSpPr/>
            <p:nvPr/>
          </p:nvSpPr>
          <p:spPr>
            <a:xfrm>
              <a:off x="6445250" y="5194300"/>
              <a:ext cx="1206500" cy="5350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</p:spTree>
    <p:extLst>
      <p:ext uri="{BB962C8B-B14F-4D97-AF65-F5344CB8AC3E}">
        <p14:creationId xmlns:p14="http://schemas.microsoft.com/office/powerpoint/2010/main" val="840671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CB1C7-4D7B-ECB7-1F85-B201F09E6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864108"/>
          </a:xfrm>
        </p:spPr>
        <p:txBody>
          <a:bodyPr/>
          <a:lstStyle/>
          <a:p>
            <a:r>
              <a:rPr lang="en-US" dirty="0" err="1"/>
              <a:t>Struktura</a:t>
            </a:r>
            <a:r>
              <a:rPr lang="en-US" dirty="0"/>
              <a:t> </a:t>
            </a:r>
            <a:r>
              <a:rPr lang="en-US" dirty="0" err="1"/>
              <a:t>baze</a:t>
            </a:r>
            <a:r>
              <a:rPr lang="en-US" dirty="0"/>
              <a:t> </a:t>
            </a:r>
            <a:r>
              <a:rPr lang="en-US" dirty="0" err="1"/>
              <a:t>podataka</a:t>
            </a:r>
            <a:endParaRPr lang="hr-H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5A7570C-E316-8ECA-AC2A-968E49C84244}"/>
              </a:ext>
            </a:extLst>
          </p:cNvPr>
          <p:cNvGrpSpPr/>
          <p:nvPr/>
        </p:nvGrpSpPr>
        <p:grpSpPr>
          <a:xfrm>
            <a:off x="2237739" y="2923653"/>
            <a:ext cx="7723126" cy="975599"/>
            <a:chOff x="2237739" y="2923653"/>
            <a:chExt cx="7723126" cy="97559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847F88D-D9B7-6818-7299-6F4F86C85BE9}"/>
                </a:ext>
              </a:extLst>
            </p:cNvPr>
            <p:cNvSpPr/>
            <p:nvPr/>
          </p:nvSpPr>
          <p:spPr>
            <a:xfrm>
              <a:off x="6099303" y="2923653"/>
              <a:ext cx="3027532" cy="3502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75146"/>
                  </a:lnTo>
                  <a:lnTo>
                    <a:pt x="3027532" y="175146"/>
                  </a:lnTo>
                  <a:lnTo>
                    <a:pt x="3027532" y="350293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hr-HR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9B030CF-D3FE-303C-A37D-35D40DA97D74}"/>
                </a:ext>
              </a:extLst>
            </p:cNvPr>
            <p:cNvSpPr/>
            <p:nvPr/>
          </p:nvSpPr>
          <p:spPr>
            <a:xfrm>
              <a:off x="6099303" y="2923653"/>
              <a:ext cx="1009177" cy="3502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75146"/>
                  </a:lnTo>
                  <a:lnTo>
                    <a:pt x="1009177" y="175146"/>
                  </a:lnTo>
                  <a:lnTo>
                    <a:pt x="1009177" y="350293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hr-HR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E002EF7-DA0E-DDF9-ABBA-F63EE49FA6C7}"/>
                </a:ext>
              </a:extLst>
            </p:cNvPr>
            <p:cNvSpPr/>
            <p:nvPr/>
          </p:nvSpPr>
          <p:spPr>
            <a:xfrm>
              <a:off x="5090125" y="2923653"/>
              <a:ext cx="1009177" cy="3502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009177" y="0"/>
                  </a:moveTo>
                  <a:lnTo>
                    <a:pt x="1009177" y="175146"/>
                  </a:lnTo>
                  <a:lnTo>
                    <a:pt x="0" y="175146"/>
                  </a:lnTo>
                  <a:lnTo>
                    <a:pt x="0" y="350293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hr-HR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6684541-2478-4D90-DDB6-053DBD3134B2}"/>
                </a:ext>
              </a:extLst>
            </p:cNvPr>
            <p:cNvSpPr/>
            <p:nvPr/>
          </p:nvSpPr>
          <p:spPr>
            <a:xfrm>
              <a:off x="3071770" y="2923653"/>
              <a:ext cx="3027532" cy="3502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027532" y="0"/>
                  </a:moveTo>
                  <a:lnTo>
                    <a:pt x="3027532" y="175146"/>
                  </a:lnTo>
                  <a:lnTo>
                    <a:pt x="0" y="175146"/>
                  </a:lnTo>
                  <a:lnTo>
                    <a:pt x="0" y="350293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hr-HR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D478D60-44AF-9BB7-DACC-27D638FC2ADC}"/>
                </a:ext>
              </a:extLst>
            </p:cNvPr>
            <p:cNvSpPr/>
            <p:nvPr/>
          </p:nvSpPr>
          <p:spPr>
            <a:xfrm>
              <a:off x="2237739" y="3273946"/>
              <a:ext cx="1668061" cy="625306"/>
            </a:xfrm>
            <a:custGeom>
              <a:avLst/>
              <a:gdLst>
                <a:gd name="connsiteX0" fmla="*/ 0 w 1668061"/>
                <a:gd name="connsiteY0" fmla="*/ 0 h 625306"/>
                <a:gd name="connsiteX1" fmla="*/ 1668061 w 1668061"/>
                <a:gd name="connsiteY1" fmla="*/ 0 h 625306"/>
                <a:gd name="connsiteX2" fmla="*/ 1668061 w 1668061"/>
                <a:gd name="connsiteY2" fmla="*/ 625306 h 625306"/>
                <a:gd name="connsiteX3" fmla="*/ 0 w 1668061"/>
                <a:gd name="connsiteY3" fmla="*/ 625306 h 625306"/>
                <a:gd name="connsiteX4" fmla="*/ 0 w 1668061"/>
                <a:gd name="connsiteY4" fmla="*/ 0 h 625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8061" h="625306">
                  <a:moveTo>
                    <a:pt x="0" y="0"/>
                  </a:moveTo>
                  <a:lnTo>
                    <a:pt x="1668061" y="0"/>
                  </a:lnTo>
                  <a:lnTo>
                    <a:pt x="1668061" y="625306"/>
                  </a:lnTo>
                  <a:lnTo>
                    <a:pt x="0" y="625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 err="1"/>
                <a:t>CasesTable</a:t>
              </a:r>
              <a:endParaRPr lang="hr-HR" sz="2000" kern="120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E4BBDD3-0008-A47B-0B43-EFA9F5E7596A}"/>
                </a:ext>
              </a:extLst>
            </p:cNvPr>
            <p:cNvSpPr/>
            <p:nvPr/>
          </p:nvSpPr>
          <p:spPr>
            <a:xfrm>
              <a:off x="4256094" y="3273946"/>
              <a:ext cx="1668061" cy="625306"/>
            </a:xfrm>
            <a:custGeom>
              <a:avLst/>
              <a:gdLst>
                <a:gd name="connsiteX0" fmla="*/ 0 w 1668061"/>
                <a:gd name="connsiteY0" fmla="*/ 0 h 625306"/>
                <a:gd name="connsiteX1" fmla="*/ 1668061 w 1668061"/>
                <a:gd name="connsiteY1" fmla="*/ 0 h 625306"/>
                <a:gd name="connsiteX2" fmla="*/ 1668061 w 1668061"/>
                <a:gd name="connsiteY2" fmla="*/ 625306 h 625306"/>
                <a:gd name="connsiteX3" fmla="*/ 0 w 1668061"/>
                <a:gd name="connsiteY3" fmla="*/ 625306 h 625306"/>
                <a:gd name="connsiteX4" fmla="*/ 0 w 1668061"/>
                <a:gd name="connsiteY4" fmla="*/ 0 h 625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8061" h="625306">
                  <a:moveTo>
                    <a:pt x="0" y="0"/>
                  </a:moveTo>
                  <a:lnTo>
                    <a:pt x="1668061" y="0"/>
                  </a:lnTo>
                  <a:lnTo>
                    <a:pt x="1668061" y="625306"/>
                  </a:lnTo>
                  <a:lnTo>
                    <a:pt x="0" y="625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 err="1"/>
                <a:t>EmployeesTable</a:t>
              </a:r>
              <a:endParaRPr lang="hr-HR" sz="2000" kern="120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ED3B605-45EA-FCDB-3D0E-0043D5F036F3}"/>
                </a:ext>
              </a:extLst>
            </p:cNvPr>
            <p:cNvSpPr/>
            <p:nvPr/>
          </p:nvSpPr>
          <p:spPr>
            <a:xfrm>
              <a:off x="6274449" y="3273946"/>
              <a:ext cx="1668061" cy="625306"/>
            </a:xfrm>
            <a:custGeom>
              <a:avLst/>
              <a:gdLst>
                <a:gd name="connsiteX0" fmla="*/ 0 w 1668061"/>
                <a:gd name="connsiteY0" fmla="*/ 0 h 625306"/>
                <a:gd name="connsiteX1" fmla="*/ 1668061 w 1668061"/>
                <a:gd name="connsiteY1" fmla="*/ 0 h 625306"/>
                <a:gd name="connsiteX2" fmla="*/ 1668061 w 1668061"/>
                <a:gd name="connsiteY2" fmla="*/ 625306 h 625306"/>
                <a:gd name="connsiteX3" fmla="*/ 0 w 1668061"/>
                <a:gd name="connsiteY3" fmla="*/ 625306 h 625306"/>
                <a:gd name="connsiteX4" fmla="*/ 0 w 1668061"/>
                <a:gd name="connsiteY4" fmla="*/ 0 h 625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8061" h="625306">
                  <a:moveTo>
                    <a:pt x="0" y="0"/>
                  </a:moveTo>
                  <a:lnTo>
                    <a:pt x="1668061" y="0"/>
                  </a:lnTo>
                  <a:lnTo>
                    <a:pt x="1668061" y="625306"/>
                  </a:lnTo>
                  <a:lnTo>
                    <a:pt x="0" y="625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 err="1"/>
                <a:t>InventoryTable</a:t>
              </a:r>
              <a:endParaRPr lang="hr-HR" sz="2000" kern="1200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728B7AF-FC0C-A987-B9DE-6F6AA6810C69}"/>
                </a:ext>
              </a:extLst>
            </p:cNvPr>
            <p:cNvSpPr/>
            <p:nvPr/>
          </p:nvSpPr>
          <p:spPr>
            <a:xfrm>
              <a:off x="8292804" y="3273946"/>
              <a:ext cx="1668061" cy="625306"/>
            </a:xfrm>
            <a:custGeom>
              <a:avLst/>
              <a:gdLst>
                <a:gd name="connsiteX0" fmla="*/ 0 w 1668061"/>
                <a:gd name="connsiteY0" fmla="*/ 0 h 625306"/>
                <a:gd name="connsiteX1" fmla="*/ 1668061 w 1668061"/>
                <a:gd name="connsiteY1" fmla="*/ 0 h 625306"/>
                <a:gd name="connsiteX2" fmla="*/ 1668061 w 1668061"/>
                <a:gd name="connsiteY2" fmla="*/ 625306 h 625306"/>
                <a:gd name="connsiteX3" fmla="*/ 0 w 1668061"/>
                <a:gd name="connsiteY3" fmla="*/ 625306 h 625306"/>
                <a:gd name="connsiteX4" fmla="*/ 0 w 1668061"/>
                <a:gd name="connsiteY4" fmla="*/ 0 h 625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8061" h="625306">
                  <a:moveTo>
                    <a:pt x="0" y="0"/>
                  </a:moveTo>
                  <a:lnTo>
                    <a:pt x="1668061" y="0"/>
                  </a:lnTo>
                  <a:lnTo>
                    <a:pt x="1668061" y="625306"/>
                  </a:lnTo>
                  <a:lnTo>
                    <a:pt x="0" y="625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 err="1"/>
                <a:t>ShiftsTable</a:t>
              </a:r>
              <a:endParaRPr lang="hr-HR" sz="2000" kern="1200" dirty="0"/>
            </a:p>
          </p:txBody>
        </p:sp>
      </p:grpSp>
      <p:sp>
        <p:nvSpPr>
          <p:cNvPr id="17" name="Cylinder 16">
            <a:extLst>
              <a:ext uri="{FF2B5EF4-FFF2-40B4-BE49-F238E27FC236}">
                <a16:creationId xmlns:a16="http://schemas.microsoft.com/office/drawing/2014/main" id="{0161C5A1-E5E0-CBD4-68D1-2B0DFBB6F2D0}"/>
              </a:ext>
            </a:extLst>
          </p:cNvPr>
          <p:cNvSpPr/>
          <p:nvPr/>
        </p:nvSpPr>
        <p:spPr>
          <a:xfrm>
            <a:off x="5171094" y="2179093"/>
            <a:ext cx="1843208" cy="744560"/>
          </a:xfrm>
          <a:prstGeom prst="can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PoliceStation</a:t>
            </a:r>
            <a:endParaRPr lang="hr-HR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01DD3D-6574-A861-01F8-8334BB2C07D2}"/>
              </a:ext>
            </a:extLst>
          </p:cNvPr>
          <p:cNvSpPr txBox="1"/>
          <p:nvPr/>
        </p:nvSpPr>
        <p:spPr>
          <a:xfrm>
            <a:off x="2237739" y="4107189"/>
            <a:ext cx="197361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 – </a:t>
            </a:r>
            <a:r>
              <a:rPr lang="en-US" sz="1400" dirty="0" err="1"/>
              <a:t>primarni</a:t>
            </a:r>
            <a:r>
              <a:rPr lang="en-US" sz="1400" dirty="0"/>
              <a:t> </a:t>
            </a:r>
            <a:r>
              <a:rPr lang="en-US" sz="1400" dirty="0" err="1"/>
              <a:t>ključ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Type of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Date of Modification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CDE897-CC48-E7D0-6B6E-E8C18E88AB05}"/>
              </a:ext>
            </a:extLst>
          </p:cNvPr>
          <p:cNvSpPr txBox="1"/>
          <p:nvPr/>
        </p:nvSpPr>
        <p:spPr>
          <a:xfrm>
            <a:off x="4211356" y="4107189"/>
            <a:ext cx="184217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ID – </a:t>
            </a:r>
            <a:r>
              <a:rPr lang="en-US" sz="1400" dirty="0" err="1"/>
              <a:t>primarni</a:t>
            </a:r>
            <a:r>
              <a:rPr lang="en-US" sz="1400" dirty="0"/>
              <a:t> </a:t>
            </a:r>
            <a:r>
              <a:rPr lang="en-US" sz="1400" dirty="0" err="1"/>
              <a:t>ključ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Department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Date of Birth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Hourly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Write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Password</a:t>
            </a:r>
            <a:endParaRPr lang="hr-HR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DC3607-682E-B5C1-23D1-443C227A3312}"/>
              </a:ext>
            </a:extLst>
          </p:cNvPr>
          <p:cNvSpPr txBox="1"/>
          <p:nvPr/>
        </p:nvSpPr>
        <p:spPr>
          <a:xfrm>
            <a:off x="6274449" y="4107189"/>
            <a:ext cx="20329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 No – </a:t>
            </a:r>
            <a:r>
              <a:rPr lang="en-US" sz="1400" dirty="0" err="1"/>
              <a:t>primarni</a:t>
            </a:r>
            <a:r>
              <a:rPr lang="en-US" sz="1400" dirty="0"/>
              <a:t> </a:t>
            </a:r>
            <a:r>
              <a:rPr lang="en-US" sz="1400" dirty="0" err="1"/>
              <a:t>ključ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Police Inventory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Inventory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Quantity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692B52-662C-7562-A5CF-B7C0B4C845DF}"/>
              </a:ext>
            </a:extLst>
          </p:cNvPr>
          <p:cNvSpPr txBox="1"/>
          <p:nvPr/>
        </p:nvSpPr>
        <p:spPr>
          <a:xfrm>
            <a:off x="8307378" y="4107189"/>
            <a:ext cx="202010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ID – </a:t>
            </a:r>
            <a:r>
              <a:rPr lang="en-US" sz="1400" dirty="0" err="1"/>
              <a:t>primarni</a:t>
            </a:r>
            <a:r>
              <a:rPr lang="en-US" sz="1400" dirty="0"/>
              <a:t> </a:t>
            </a:r>
            <a:r>
              <a:rPr lang="en-US" sz="1400" dirty="0" err="1"/>
              <a:t>ključ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Shift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Date – </a:t>
            </a:r>
            <a:r>
              <a:rPr lang="en-US" sz="1400" dirty="0" err="1"/>
              <a:t>primarni</a:t>
            </a:r>
            <a:r>
              <a:rPr lang="en-US" sz="1400" dirty="0"/>
              <a:t> </a:t>
            </a:r>
            <a:r>
              <a:rPr lang="en-US" sz="1400" dirty="0" err="1"/>
              <a:t>ključ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76596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CB1C7-4D7B-ECB7-1F85-B201F09E6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864108"/>
          </a:xfrm>
        </p:spPr>
        <p:txBody>
          <a:bodyPr/>
          <a:lstStyle/>
          <a:p>
            <a:r>
              <a:rPr lang="en-US" dirty="0" err="1"/>
              <a:t>Struktura</a:t>
            </a:r>
            <a:r>
              <a:rPr lang="en-US" dirty="0"/>
              <a:t> </a:t>
            </a:r>
            <a:r>
              <a:rPr lang="en-US" dirty="0" err="1"/>
              <a:t>baze</a:t>
            </a:r>
            <a:r>
              <a:rPr lang="en-US" dirty="0"/>
              <a:t> </a:t>
            </a:r>
            <a:r>
              <a:rPr lang="en-US" dirty="0" err="1"/>
              <a:t>podataka</a:t>
            </a:r>
            <a:endParaRPr lang="hr-H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3552BD-D830-C42A-323C-DE3353310961}"/>
              </a:ext>
            </a:extLst>
          </p:cNvPr>
          <p:cNvSpPr txBox="1"/>
          <p:nvPr/>
        </p:nvSpPr>
        <p:spPr>
          <a:xfrm>
            <a:off x="2231136" y="1997839"/>
            <a:ext cx="772972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Tablica</a:t>
            </a:r>
            <a:r>
              <a:rPr lang="en-US" dirty="0"/>
              <a:t> </a:t>
            </a:r>
            <a:r>
              <a:rPr lang="en-US" b="1" i="1" dirty="0" err="1"/>
              <a:t>EmployeesTable</a:t>
            </a:r>
            <a:r>
              <a:rPr lang="en-US" i="1" dirty="0"/>
              <a:t> </a:t>
            </a:r>
            <a:r>
              <a:rPr lang="en-US" dirty="0" err="1"/>
              <a:t>čuva</a:t>
            </a:r>
            <a:r>
              <a:rPr lang="en-US" dirty="0"/>
              <a:t> </a:t>
            </a:r>
            <a:r>
              <a:rPr lang="en-US" dirty="0" err="1"/>
              <a:t>podatke</a:t>
            </a:r>
            <a:r>
              <a:rPr lang="en-US" dirty="0"/>
              <a:t> o </a:t>
            </a:r>
            <a:r>
              <a:rPr lang="en-US" dirty="0" err="1"/>
              <a:t>zaposlenicima</a:t>
            </a:r>
            <a:r>
              <a:rPr lang="en-US" dirty="0"/>
              <a:t> – </a:t>
            </a:r>
            <a:r>
              <a:rPr lang="en-US" dirty="0" err="1"/>
              <a:t>njihov</a:t>
            </a:r>
            <a:r>
              <a:rPr lang="en-US" dirty="0"/>
              <a:t> </a:t>
            </a:r>
            <a:r>
              <a:rPr lang="en-US" dirty="0" err="1"/>
              <a:t>jedinstven</a:t>
            </a:r>
            <a:r>
              <a:rPr lang="en-US" dirty="0"/>
              <a:t> </a:t>
            </a:r>
            <a:r>
              <a:rPr lang="en-US" dirty="0" err="1"/>
              <a:t>identifikacijski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(ID), </a:t>
            </a:r>
            <a:r>
              <a:rPr lang="en-US" dirty="0" err="1"/>
              <a:t>ime</a:t>
            </a:r>
            <a:r>
              <a:rPr lang="en-US" dirty="0"/>
              <a:t>, </a:t>
            </a:r>
            <a:r>
              <a:rPr lang="en-US" dirty="0" err="1"/>
              <a:t>odjel</a:t>
            </a:r>
            <a:r>
              <a:rPr lang="en-US" dirty="0"/>
              <a:t> u </a:t>
            </a:r>
            <a:r>
              <a:rPr lang="en-US" dirty="0" err="1"/>
              <a:t>kojem</a:t>
            </a:r>
            <a:r>
              <a:rPr lang="en-US" dirty="0"/>
              <a:t> </a:t>
            </a:r>
            <a:r>
              <a:rPr lang="en-US" dirty="0" err="1"/>
              <a:t>rade</a:t>
            </a:r>
            <a:r>
              <a:rPr lang="en-US" dirty="0"/>
              <a:t>, datum </a:t>
            </a:r>
            <a:r>
              <a:rPr lang="en-US" dirty="0" err="1"/>
              <a:t>rođenja</a:t>
            </a:r>
            <a:r>
              <a:rPr lang="en-US" dirty="0"/>
              <a:t>, </a:t>
            </a:r>
            <a:r>
              <a:rPr lang="en-US" dirty="0" err="1"/>
              <a:t>satnicu</a:t>
            </a:r>
            <a:r>
              <a:rPr lang="en-US" dirty="0"/>
              <a:t>, </a:t>
            </a:r>
            <a:r>
              <a:rPr lang="en-US" dirty="0" err="1"/>
              <a:t>pravo</a:t>
            </a:r>
            <a:r>
              <a:rPr lang="en-US" dirty="0"/>
              <a:t> </a:t>
            </a:r>
            <a:r>
              <a:rPr lang="en-US" dirty="0" err="1"/>
              <a:t>privilegiranog</a:t>
            </a:r>
            <a:r>
              <a:rPr lang="en-US" dirty="0"/>
              <a:t> </a:t>
            </a:r>
            <a:r>
              <a:rPr lang="en-US" dirty="0" err="1"/>
              <a:t>pristupa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lozinku</a:t>
            </a:r>
            <a:r>
              <a:rPr lang="en-US" dirty="0"/>
              <a:t>. </a:t>
            </a:r>
            <a:r>
              <a:rPr lang="en-US" dirty="0" err="1"/>
              <a:t>Koristi</a:t>
            </a:r>
            <a:r>
              <a:rPr lang="en-US" dirty="0"/>
              <a:t> se u </a:t>
            </a:r>
            <a:r>
              <a:rPr lang="en-US" dirty="0" err="1"/>
              <a:t>klasi</a:t>
            </a:r>
            <a:r>
              <a:rPr lang="en-US" dirty="0"/>
              <a:t> </a:t>
            </a:r>
            <a:r>
              <a:rPr lang="en-US" b="1" i="1" dirty="0"/>
              <a:t>Form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za </a:t>
            </a:r>
            <a:r>
              <a:rPr lang="en-US" dirty="0" err="1">
                <a:cs typeface="Arial" panose="020B0604020202020204" pitchFamily="34" charset="0"/>
              </a:rPr>
              <a:t>prikaz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radnika</a:t>
            </a:r>
            <a:r>
              <a:rPr lang="en-US" dirty="0"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cs typeface="Arial" panose="020B0604020202020204" pitchFamily="34" charset="0"/>
              </a:rPr>
              <a:t>Tablica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b="1" i="1" dirty="0" err="1">
                <a:cs typeface="Arial" panose="020B0604020202020204" pitchFamily="34" charset="0"/>
              </a:rPr>
              <a:t>ShiftsTable</a:t>
            </a:r>
            <a:r>
              <a:rPr lang="en-US" b="1" i="1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čuva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smjene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radnika</a:t>
            </a:r>
            <a:r>
              <a:rPr lang="en-US" dirty="0">
                <a:cs typeface="Arial" panose="020B0604020202020204" pitchFamily="34" charset="0"/>
              </a:rPr>
              <a:t>. Za </a:t>
            </a:r>
            <a:r>
              <a:rPr lang="en-US" dirty="0" err="1">
                <a:cs typeface="Arial" panose="020B0604020202020204" pitchFamily="34" charset="0"/>
              </a:rPr>
              <a:t>svaku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smjenu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naveden</a:t>
            </a:r>
            <a:r>
              <a:rPr lang="en-US" dirty="0">
                <a:cs typeface="Arial" panose="020B0604020202020204" pitchFamily="34" charset="0"/>
              </a:rPr>
              <a:t> je ID </a:t>
            </a:r>
            <a:r>
              <a:rPr lang="en-US" dirty="0" err="1">
                <a:cs typeface="Arial" panose="020B0604020202020204" pitchFamily="34" charset="0"/>
              </a:rPr>
              <a:t>radnika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na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kojeg</a:t>
            </a:r>
            <a:r>
              <a:rPr lang="en-US" dirty="0">
                <a:cs typeface="Arial" panose="020B0604020202020204" pitchFamily="34" charset="0"/>
              </a:rPr>
              <a:t> se </a:t>
            </a:r>
            <a:r>
              <a:rPr lang="en-US" dirty="0" err="1">
                <a:cs typeface="Arial" panose="020B0604020202020204" pitchFamily="34" charset="0"/>
              </a:rPr>
              <a:t>odnosi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i</a:t>
            </a:r>
            <a:r>
              <a:rPr lang="en-US" dirty="0">
                <a:cs typeface="Arial" panose="020B0604020202020204" pitchFamily="34" charset="0"/>
              </a:rPr>
              <a:t> datum </a:t>
            </a:r>
            <a:r>
              <a:rPr lang="en-US" dirty="0" err="1">
                <a:cs typeface="Arial" panose="020B0604020202020204" pitchFamily="34" charset="0"/>
              </a:rPr>
              <a:t>smjene</a:t>
            </a:r>
            <a:r>
              <a:rPr lang="en-US" dirty="0">
                <a:cs typeface="Arial" panose="020B0604020202020204" pitchFamily="34" charset="0"/>
              </a:rPr>
              <a:t>, </a:t>
            </a:r>
            <a:r>
              <a:rPr lang="en-US" dirty="0" err="1">
                <a:cs typeface="Arial" panose="020B0604020202020204" pitchFamily="34" charset="0"/>
              </a:rPr>
              <a:t>te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kad</a:t>
            </a:r>
            <a:r>
              <a:rPr lang="en-US" dirty="0">
                <a:cs typeface="Arial" panose="020B0604020202020204" pitchFamily="34" charset="0"/>
              </a:rPr>
              <a:t> u </a:t>
            </a:r>
            <a:r>
              <a:rPr lang="en-US" dirty="0" err="1">
                <a:cs typeface="Arial" panose="020B0604020202020204" pitchFamily="34" charset="0"/>
              </a:rPr>
              <a:t>danu</a:t>
            </a:r>
            <a:r>
              <a:rPr lang="en-US" dirty="0">
                <a:cs typeface="Arial" panose="020B0604020202020204" pitchFamily="34" charset="0"/>
              </a:rPr>
              <a:t> se </a:t>
            </a:r>
            <a:r>
              <a:rPr lang="en-US" dirty="0" err="1">
                <a:cs typeface="Arial" panose="020B0604020202020204" pitchFamily="34" charset="0"/>
              </a:rPr>
              <a:t>odrađuje</a:t>
            </a:r>
            <a:r>
              <a:rPr lang="en-US" dirty="0">
                <a:cs typeface="Arial" panose="020B0604020202020204" pitchFamily="34" charset="0"/>
              </a:rPr>
              <a:t> – </a:t>
            </a:r>
            <a:r>
              <a:rPr lang="en-US" dirty="0" err="1">
                <a:cs typeface="Arial" panose="020B0604020202020204" pitchFamily="34" charset="0"/>
              </a:rPr>
              <a:t>stupac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i="1" dirty="0">
                <a:cs typeface="Arial" panose="020B0604020202020204" pitchFamily="34" charset="0"/>
              </a:rPr>
              <a:t>Shift, </a:t>
            </a:r>
            <a:r>
              <a:rPr lang="en-US" dirty="0" err="1">
                <a:cs typeface="Arial" panose="020B0604020202020204" pitchFamily="34" charset="0"/>
              </a:rPr>
              <a:t>smije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biti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npr</a:t>
            </a:r>
            <a:r>
              <a:rPr lang="en-US" dirty="0">
                <a:cs typeface="Arial" panose="020B0604020202020204" pitchFamily="34" charset="0"/>
              </a:rPr>
              <a:t>. Morning, Daytime, Night, Evening. </a:t>
            </a:r>
            <a:r>
              <a:rPr lang="en-US" dirty="0" err="1">
                <a:cs typeface="Arial" panose="020B0604020202020204" pitchFamily="34" charset="0"/>
              </a:rPr>
              <a:t>Koristi</a:t>
            </a:r>
            <a:r>
              <a:rPr lang="en-US" dirty="0">
                <a:cs typeface="Arial" panose="020B0604020202020204" pitchFamily="34" charset="0"/>
              </a:rPr>
              <a:t> se u </a:t>
            </a:r>
            <a:r>
              <a:rPr lang="en-US" dirty="0" err="1">
                <a:cs typeface="Arial" panose="020B0604020202020204" pitchFamily="34" charset="0"/>
              </a:rPr>
              <a:t>klasi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b="1" i="1" dirty="0">
                <a:cs typeface="Arial" panose="020B0604020202020204" pitchFamily="34" charset="0"/>
              </a:rPr>
              <a:t>Form2</a:t>
            </a:r>
            <a:r>
              <a:rPr lang="en-US" dirty="0"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cs typeface="Arial" panose="020B0604020202020204" pitchFamily="34" charset="0"/>
              </a:rPr>
              <a:t>Tablica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b="1" i="1" dirty="0" err="1">
                <a:cs typeface="Arial" panose="020B0604020202020204" pitchFamily="34" charset="0"/>
              </a:rPr>
              <a:t>CasesTable</a:t>
            </a:r>
            <a:r>
              <a:rPr lang="en-US" b="1" i="1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čuva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slučajeve</a:t>
            </a:r>
            <a:r>
              <a:rPr lang="en-US" dirty="0">
                <a:cs typeface="Arial" panose="020B0604020202020204" pitchFamily="34" charset="0"/>
              </a:rPr>
              <a:t> – </a:t>
            </a:r>
            <a:r>
              <a:rPr lang="en-US" dirty="0" err="1">
                <a:cs typeface="Arial" panose="020B0604020202020204" pitchFamily="34" charset="0"/>
              </a:rPr>
              <a:t>i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otvorene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i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zatvorene</a:t>
            </a:r>
            <a:r>
              <a:rPr lang="en-US" dirty="0">
                <a:cs typeface="Arial" panose="020B0604020202020204" pitchFamily="34" charset="0"/>
              </a:rPr>
              <a:t>. </a:t>
            </a:r>
            <a:r>
              <a:rPr lang="en-US" dirty="0" err="1">
                <a:cs typeface="Arial" panose="020B0604020202020204" pitchFamily="34" charset="0"/>
              </a:rPr>
              <a:t>Čuva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podatke</a:t>
            </a:r>
            <a:r>
              <a:rPr lang="en-US" dirty="0">
                <a:cs typeface="Arial" panose="020B0604020202020204" pitchFamily="34" charset="0"/>
              </a:rPr>
              <a:t> o </a:t>
            </a:r>
            <a:r>
              <a:rPr lang="en-US" dirty="0" err="1">
                <a:cs typeface="Arial" panose="020B0604020202020204" pitchFamily="34" charset="0"/>
              </a:rPr>
              <a:t>broju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slučaja</a:t>
            </a:r>
            <a:r>
              <a:rPr lang="en-US" dirty="0">
                <a:cs typeface="Arial" panose="020B0604020202020204" pitchFamily="34" charset="0"/>
              </a:rPr>
              <a:t>, </a:t>
            </a:r>
            <a:r>
              <a:rPr lang="en-US" dirty="0" err="1">
                <a:cs typeface="Arial" panose="020B0604020202020204" pitchFamily="34" charset="0"/>
              </a:rPr>
              <a:t>tipu</a:t>
            </a:r>
            <a:r>
              <a:rPr lang="en-US" dirty="0">
                <a:cs typeface="Arial" panose="020B0604020202020204" pitchFamily="34" charset="0"/>
              </a:rPr>
              <a:t> (u </a:t>
            </a:r>
            <a:r>
              <a:rPr lang="en-US" dirty="0" err="1">
                <a:cs typeface="Arial" panose="020B0604020202020204" pitchFamily="34" charset="0"/>
              </a:rPr>
              <a:t>koju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kategoriju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zločina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spada</a:t>
            </a:r>
            <a:r>
              <a:rPr lang="en-US" dirty="0">
                <a:cs typeface="Arial" panose="020B0604020202020204" pitchFamily="34" charset="0"/>
              </a:rPr>
              <a:t>), </a:t>
            </a:r>
            <a:r>
              <a:rPr lang="en-US" dirty="0" err="1">
                <a:cs typeface="Arial" panose="020B0604020202020204" pitchFamily="34" charset="0"/>
              </a:rPr>
              <a:t>statusu</a:t>
            </a:r>
            <a:r>
              <a:rPr lang="en-US" dirty="0">
                <a:cs typeface="Arial" panose="020B0604020202020204" pitchFamily="34" charset="0"/>
              </a:rPr>
              <a:t> (</a:t>
            </a:r>
            <a:r>
              <a:rPr lang="en-US" dirty="0" err="1">
                <a:cs typeface="Arial" panose="020B0604020202020204" pitchFamily="34" charset="0"/>
              </a:rPr>
              <a:t>npr</a:t>
            </a:r>
            <a:r>
              <a:rPr lang="en-US" dirty="0">
                <a:cs typeface="Arial" panose="020B0604020202020204" pitchFamily="34" charset="0"/>
              </a:rPr>
              <a:t>. </a:t>
            </a:r>
            <a:r>
              <a:rPr lang="en-US" dirty="0" err="1">
                <a:cs typeface="Arial" panose="020B0604020202020204" pitchFamily="34" charset="0"/>
              </a:rPr>
              <a:t>otvoren</a:t>
            </a:r>
            <a:r>
              <a:rPr lang="en-US" dirty="0">
                <a:cs typeface="Arial" panose="020B0604020202020204" pitchFamily="34" charset="0"/>
              </a:rPr>
              <a:t>, </a:t>
            </a:r>
            <a:r>
              <a:rPr lang="en-US" dirty="0" err="1">
                <a:cs typeface="Arial" panose="020B0604020202020204" pitchFamily="34" charset="0"/>
              </a:rPr>
              <a:t>čeka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suđenje</a:t>
            </a:r>
            <a:r>
              <a:rPr lang="en-US" dirty="0">
                <a:cs typeface="Arial" panose="020B0604020202020204" pitchFamily="34" charset="0"/>
              </a:rPr>
              <a:t>, u </a:t>
            </a:r>
            <a:r>
              <a:rPr lang="en-US" dirty="0" err="1">
                <a:cs typeface="Arial" panose="020B0604020202020204" pitchFamily="34" charset="0"/>
              </a:rPr>
              <a:t>zastari</a:t>
            </a:r>
            <a:r>
              <a:rPr lang="en-US" dirty="0">
                <a:cs typeface="Arial" panose="020B0604020202020204" pitchFamily="34" charset="0"/>
              </a:rPr>
              <a:t>, </a:t>
            </a:r>
            <a:r>
              <a:rPr lang="en-US" dirty="0" err="1">
                <a:cs typeface="Arial" panose="020B0604020202020204" pitchFamily="34" charset="0"/>
              </a:rPr>
              <a:t>zatvoren</a:t>
            </a:r>
            <a:r>
              <a:rPr lang="en-US" dirty="0">
                <a:cs typeface="Arial" panose="020B0604020202020204" pitchFamily="34" charset="0"/>
              </a:rPr>
              <a:t>), </a:t>
            </a:r>
            <a:r>
              <a:rPr lang="en-US" dirty="0" err="1">
                <a:cs typeface="Arial" panose="020B0604020202020204" pitchFamily="34" charset="0"/>
              </a:rPr>
              <a:t>opisu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i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datumu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zadnjeg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novog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događaja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vezanog</a:t>
            </a:r>
            <a:r>
              <a:rPr lang="en-US" dirty="0">
                <a:cs typeface="Arial" panose="020B0604020202020204" pitchFamily="34" charset="0"/>
              </a:rPr>
              <a:t> za </a:t>
            </a:r>
            <a:r>
              <a:rPr lang="en-US" dirty="0" err="1">
                <a:cs typeface="Arial" panose="020B0604020202020204" pitchFamily="34" charset="0"/>
              </a:rPr>
              <a:t>slučaj</a:t>
            </a:r>
            <a:r>
              <a:rPr lang="en-US" dirty="0">
                <a:cs typeface="Arial" panose="020B0604020202020204" pitchFamily="34" charset="0"/>
              </a:rPr>
              <a:t>. </a:t>
            </a:r>
            <a:r>
              <a:rPr lang="en-US" dirty="0" err="1">
                <a:cs typeface="Arial" panose="020B0604020202020204" pitchFamily="34" charset="0"/>
              </a:rPr>
              <a:t>Koristi</a:t>
            </a:r>
            <a:r>
              <a:rPr lang="en-US" dirty="0">
                <a:cs typeface="Arial" panose="020B0604020202020204" pitchFamily="34" charset="0"/>
              </a:rPr>
              <a:t> se u </a:t>
            </a:r>
            <a:r>
              <a:rPr lang="en-US" dirty="0" err="1">
                <a:cs typeface="Arial" panose="020B0604020202020204" pitchFamily="34" charset="0"/>
              </a:rPr>
              <a:t>klasi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b="1" i="1" dirty="0">
                <a:cs typeface="Arial" panose="020B0604020202020204" pitchFamily="34" charset="0"/>
              </a:rPr>
              <a:t>Form3 </a:t>
            </a:r>
            <a:r>
              <a:rPr lang="en-US" dirty="0">
                <a:cs typeface="Arial" panose="020B0604020202020204" pitchFamily="34" charset="0"/>
              </a:rPr>
              <a:t>za </a:t>
            </a:r>
            <a:r>
              <a:rPr lang="en-US" dirty="0" err="1">
                <a:cs typeface="Arial" panose="020B0604020202020204" pitchFamily="34" charset="0"/>
              </a:rPr>
              <a:t>prikaz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svih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slučaja</a:t>
            </a:r>
            <a:r>
              <a:rPr lang="en-US" dirty="0">
                <a:cs typeface="Arial" panose="020B0604020202020204" pitchFamily="34" charset="0"/>
              </a:rPr>
              <a:t> u </a:t>
            </a:r>
            <a:r>
              <a:rPr lang="en-US" dirty="0" err="1">
                <a:cs typeface="Arial" panose="020B0604020202020204" pitchFamily="34" charset="0"/>
              </a:rPr>
              <a:t>postaji</a:t>
            </a:r>
            <a:r>
              <a:rPr lang="en-US" dirty="0"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cs typeface="Arial" panose="020B0604020202020204" pitchFamily="34" charset="0"/>
              </a:rPr>
              <a:t>Tablica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b="1" i="1" dirty="0" err="1">
                <a:cs typeface="Arial" panose="020B0604020202020204" pitchFamily="34" charset="0"/>
              </a:rPr>
              <a:t>InventoryTable</a:t>
            </a:r>
            <a:r>
              <a:rPr lang="en-US" b="1" i="1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čuva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inventar</a:t>
            </a:r>
            <a:r>
              <a:rPr lang="en-US" dirty="0">
                <a:cs typeface="Arial" panose="020B0604020202020204" pitchFamily="34" charset="0"/>
              </a:rPr>
              <a:t> – </a:t>
            </a:r>
            <a:r>
              <a:rPr lang="en-US" dirty="0" err="1">
                <a:cs typeface="Arial" panose="020B0604020202020204" pitchFamily="34" charset="0"/>
              </a:rPr>
              <a:t>serijski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broj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artikla</a:t>
            </a:r>
            <a:r>
              <a:rPr lang="en-US" dirty="0">
                <a:cs typeface="Arial" panose="020B0604020202020204" pitchFamily="34" charset="0"/>
              </a:rPr>
              <a:t>, </a:t>
            </a:r>
            <a:r>
              <a:rPr lang="en-US" dirty="0" err="1">
                <a:cs typeface="Arial" panose="020B0604020202020204" pitchFamily="34" charset="0"/>
              </a:rPr>
              <a:t>naziv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artikla</a:t>
            </a:r>
            <a:r>
              <a:rPr lang="en-US" dirty="0">
                <a:cs typeface="Arial" panose="020B0604020202020204" pitchFamily="34" charset="0"/>
              </a:rPr>
              <a:t>, </a:t>
            </a:r>
            <a:r>
              <a:rPr lang="en-US" dirty="0" err="1">
                <a:cs typeface="Arial" panose="020B0604020202020204" pitchFamily="34" charset="0"/>
              </a:rPr>
              <a:t>kategoriju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i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broj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dostupnih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artikala</a:t>
            </a:r>
            <a:r>
              <a:rPr lang="en-US" dirty="0">
                <a:cs typeface="Arial" panose="020B0604020202020204" pitchFamily="34" charset="0"/>
              </a:rPr>
              <a:t>. </a:t>
            </a:r>
            <a:r>
              <a:rPr lang="en-US" dirty="0" err="1">
                <a:cs typeface="Arial" panose="020B0604020202020204" pitchFamily="34" charset="0"/>
              </a:rPr>
              <a:t>Koristi</a:t>
            </a:r>
            <a:r>
              <a:rPr lang="en-US" dirty="0">
                <a:cs typeface="Arial" panose="020B0604020202020204" pitchFamily="34" charset="0"/>
              </a:rPr>
              <a:t> se u </a:t>
            </a:r>
            <a:r>
              <a:rPr lang="en-US" dirty="0" err="1">
                <a:cs typeface="Arial" panose="020B0604020202020204" pitchFamily="34" charset="0"/>
              </a:rPr>
              <a:t>klasi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b="1" i="1" dirty="0">
                <a:cs typeface="Arial" panose="020B0604020202020204" pitchFamily="34" charset="0"/>
              </a:rPr>
              <a:t>Form4</a:t>
            </a:r>
            <a:r>
              <a:rPr lang="en-US" dirty="0">
                <a:cs typeface="Arial" panose="020B0604020202020204" pitchFamily="34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741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D5AF0-27BA-F06F-F03C-633C47671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2272" y="0"/>
            <a:ext cx="7729728" cy="118872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 err="1"/>
              <a:t>Opis</a:t>
            </a:r>
            <a:r>
              <a:rPr lang="en-US" dirty="0"/>
              <a:t> </a:t>
            </a:r>
            <a:r>
              <a:rPr lang="en-US" dirty="0" err="1"/>
              <a:t>aplikacije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D03F8-6F2F-661D-8F87-97A5D6A1C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367457"/>
            <a:ext cx="7729728" cy="3101983"/>
          </a:xfrm>
        </p:spPr>
        <p:txBody>
          <a:bodyPr/>
          <a:lstStyle/>
          <a:p>
            <a:r>
              <a:rPr lang="en-US" dirty="0" err="1"/>
              <a:t>aplikacija</a:t>
            </a:r>
            <a:r>
              <a:rPr lang="en-US" dirty="0"/>
              <a:t> je </a:t>
            </a:r>
            <a:r>
              <a:rPr lang="hr-HR" dirty="0"/>
              <a:t>zamišljena kao organizacijski alat policijske postaje</a:t>
            </a:r>
          </a:p>
          <a:p>
            <a:r>
              <a:rPr lang="hr-HR" dirty="0"/>
              <a:t>omogućuje pohranu i pregled podataka o zaposlenicima, njihovim smjenama, skladištu i slučajevima</a:t>
            </a:r>
          </a:p>
          <a:p>
            <a:r>
              <a:rPr lang="hr-HR" dirty="0"/>
              <a:t>zaposlenici mogu koristiti aplikaciju samo uz odgovarajuće </a:t>
            </a:r>
            <a:r>
              <a:rPr lang="hr-HR" dirty="0" err="1"/>
              <a:t>autentifikacijske</a:t>
            </a:r>
            <a:r>
              <a:rPr lang="hr-HR" dirty="0"/>
              <a:t> podatke – to su njihov ID i lozinka</a:t>
            </a:r>
          </a:p>
          <a:p>
            <a:r>
              <a:rPr lang="hr-HR" dirty="0"/>
              <a:t>podaci se mogu dodavati, mijenjati i brisati, te filtrirati i sortirati po različitim vrijednostima</a:t>
            </a:r>
          </a:p>
          <a:p>
            <a:r>
              <a:rPr lang="hr-HR" dirty="0"/>
              <a:t>omogućen je ispis podataka</a:t>
            </a:r>
          </a:p>
          <a:p>
            <a:pPr marL="0" indent="0">
              <a:buNone/>
            </a:pP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245591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D5AF0-27BA-F06F-F03C-633C47671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150" y="238740"/>
            <a:ext cx="4483100" cy="111381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hr-HR" dirty="0"/>
              <a:t>Navigacija I odjava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E08FF7-DB81-3890-E76C-3FD8D9263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98" y="1915328"/>
            <a:ext cx="8169348" cy="32768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4237485-E8F3-0550-6AE7-7CB6D492E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498" y="2508972"/>
            <a:ext cx="7729728" cy="1507857"/>
          </a:xfrm>
        </p:spPr>
        <p:txBody>
          <a:bodyPr/>
          <a:lstStyle/>
          <a:p>
            <a:r>
              <a:rPr lang="hr-HR" dirty="0" err="1"/>
              <a:t>navigabilnost</a:t>
            </a:r>
            <a:r>
              <a:rPr lang="hr-HR" dirty="0"/>
              <a:t> kroz aplikaciju</a:t>
            </a:r>
            <a:r>
              <a:rPr lang="en-US" dirty="0"/>
              <a:t> </a:t>
            </a:r>
            <a:r>
              <a:rPr lang="hr-HR" dirty="0"/>
              <a:t>postiže </a:t>
            </a:r>
            <a:r>
              <a:rPr lang="en-US" dirty="0"/>
              <a:t>se </a:t>
            </a:r>
            <a:r>
              <a:rPr lang="hr-HR" dirty="0" err="1"/>
              <a:t>klikanjem</a:t>
            </a:r>
            <a:r>
              <a:rPr lang="hr-HR" dirty="0"/>
              <a:t> na željene kategorije navigacijske trake koja se nalazi na vrhu prozora</a:t>
            </a:r>
          </a:p>
          <a:p>
            <a:r>
              <a:rPr lang="hr-HR" dirty="0"/>
              <a:t>u desnom kutu navigacijske trake je prikazano ime trenutno prijavljenog zaposlenika</a:t>
            </a:r>
          </a:p>
          <a:p>
            <a:endParaRPr lang="hr-H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2E33DE-D71D-DF6B-6517-F1704CBEC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98" y="4272458"/>
            <a:ext cx="8169348" cy="327688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C68F237-131A-88C3-B74A-06499C466923}"/>
              </a:ext>
            </a:extLst>
          </p:cNvPr>
          <p:cNvSpPr txBox="1">
            <a:spLocks/>
          </p:cNvSpPr>
          <p:nvPr/>
        </p:nvSpPr>
        <p:spPr>
          <a:xfrm>
            <a:off x="597408" y="5111402"/>
            <a:ext cx="7729728" cy="1507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dirty="0"/>
              <a:t>klikom na gumb </a:t>
            </a:r>
            <a:r>
              <a:rPr lang="hr-HR" i="1" dirty="0"/>
              <a:t>Log </a:t>
            </a:r>
            <a:r>
              <a:rPr lang="hr-HR" i="1" dirty="0" err="1"/>
              <a:t>out</a:t>
            </a:r>
            <a:r>
              <a:rPr lang="hr-HR" i="1" dirty="0"/>
              <a:t> </a:t>
            </a:r>
            <a:r>
              <a:rPr lang="hr-HR" dirty="0"/>
              <a:t>korisnik se odjavljuje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8CD0B68-488D-295B-9B06-0E9E34400DC9}"/>
              </a:ext>
            </a:extLst>
          </p:cNvPr>
          <p:cNvSpPr/>
          <p:nvPr/>
        </p:nvSpPr>
        <p:spPr>
          <a:xfrm>
            <a:off x="4746172" y="4203002"/>
            <a:ext cx="892628" cy="48290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15324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F06A7-477E-17A6-C092-0CD638A27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2272" y="0"/>
            <a:ext cx="7729728" cy="118872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hr-HR" dirty="0"/>
              <a:t>Upute za pokretanje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5F74E-9653-610D-A175-0399027AB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878008"/>
            <a:ext cx="7729728" cy="3101983"/>
          </a:xfrm>
        </p:spPr>
        <p:txBody>
          <a:bodyPr>
            <a:normAutofit lnSpcReduction="10000"/>
          </a:bodyPr>
          <a:lstStyle/>
          <a:p>
            <a:r>
              <a:rPr lang="hr-HR" dirty="0"/>
              <a:t>aplikacija koristi SQL bazu podataka, pa je stoga potrebno kreirati lokalnu bazu na računalu</a:t>
            </a:r>
          </a:p>
          <a:p>
            <a:r>
              <a:rPr lang="hr-HR" dirty="0"/>
              <a:t>u direktoriju projekta postoji mapa </a:t>
            </a:r>
            <a:r>
              <a:rPr lang="hr-HR" dirty="0" err="1"/>
              <a:t>scripts</a:t>
            </a:r>
            <a:r>
              <a:rPr lang="hr-HR" dirty="0"/>
              <a:t> koja sadrži tri skripte (</a:t>
            </a:r>
            <a:r>
              <a:rPr lang="hr-HR" dirty="0" err="1"/>
              <a:t>create_database.sql</a:t>
            </a:r>
            <a:r>
              <a:rPr lang="hr-HR" dirty="0"/>
              <a:t>, </a:t>
            </a:r>
            <a:r>
              <a:rPr lang="hr-HR" dirty="0" err="1"/>
              <a:t>create_tables.sql</a:t>
            </a:r>
            <a:r>
              <a:rPr lang="hr-HR" dirty="0"/>
              <a:t> i </a:t>
            </a:r>
            <a:r>
              <a:rPr lang="hr-HR" dirty="0" err="1"/>
              <a:t>insert_data.sql</a:t>
            </a:r>
            <a:r>
              <a:rPr lang="hr-HR" dirty="0"/>
              <a:t>)</a:t>
            </a:r>
          </a:p>
          <a:p>
            <a:r>
              <a:rPr lang="hr-HR" dirty="0"/>
              <a:t>time će se stvoriti baza imena </a:t>
            </a:r>
            <a:r>
              <a:rPr lang="hr-HR" dirty="0" err="1"/>
              <a:t>PoliceStation</a:t>
            </a:r>
            <a:r>
              <a:rPr lang="hr-HR" dirty="0"/>
              <a:t> i potrebne tablice koje će se </a:t>
            </a:r>
            <a:r>
              <a:rPr lang="hr-HR" dirty="0" err="1"/>
              <a:t>populirati</a:t>
            </a:r>
            <a:r>
              <a:rPr lang="hr-HR" dirty="0"/>
              <a:t> podacima</a:t>
            </a:r>
          </a:p>
          <a:p>
            <a:r>
              <a:rPr lang="hr-HR" dirty="0"/>
              <a:t>njih je potrebno pokrenuti (</a:t>
            </a:r>
            <a:r>
              <a:rPr lang="hr-HR" b="1" dirty="0"/>
              <a:t>redoslijedom kojim su navedeni</a:t>
            </a:r>
            <a:r>
              <a:rPr lang="hr-HR" dirty="0"/>
              <a:t>) u </a:t>
            </a:r>
            <a:r>
              <a:rPr lang="en-US" dirty="0">
                <a:hlinkClick r:id="rId2"/>
              </a:rPr>
              <a:t>SQL Server Management Studio</a:t>
            </a:r>
            <a:r>
              <a:rPr lang="hr-HR" dirty="0"/>
              <a:t> (može se preuzeti </a:t>
            </a:r>
            <a:r>
              <a:rPr lang="hr-HR" dirty="0">
                <a:hlinkClick r:id="rId3"/>
              </a:rPr>
              <a:t>ovdje</a:t>
            </a:r>
            <a:r>
              <a:rPr lang="hr-HR" dirty="0"/>
              <a:t>)</a:t>
            </a:r>
          </a:p>
          <a:p>
            <a:r>
              <a:rPr lang="en-US" dirty="0"/>
              <a:t>n</a:t>
            </a:r>
            <a:r>
              <a:rPr lang="hr-HR" dirty="0" err="1"/>
              <a:t>akon</a:t>
            </a:r>
            <a:r>
              <a:rPr lang="hr-HR" dirty="0"/>
              <a:t> toga je dovoljno otvoriti projekt u okruženju </a:t>
            </a:r>
            <a:r>
              <a:rPr lang="hr-HR" dirty="0" err="1"/>
              <a:t>Visual</a:t>
            </a:r>
            <a:r>
              <a:rPr lang="hr-HR" dirty="0"/>
              <a:t> Studio i standardno ga pokrenuti</a:t>
            </a:r>
          </a:p>
        </p:txBody>
      </p:sp>
      <p:pic>
        <p:nvPicPr>
          <p:cNvPr id="9" name="Picture 8" descr="A logo of a microsoft server management&#10;&#10;Description automatically generated">
            <a:extLst>
              <a:ext uri="{FF2B5EF4-FFF2-40B4-BE49-F238E27FC236}">
                <a16:creationId xmlns:a16="http://schemas.microsoft.com/office/drawing/2014/main" id="{7895744D-7D50-1E57-FB72-7F7778621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1356" y="5151441"/>
            <a:ext cx="2108369" cy="1185958"/>
          </a:xfrm>
          <a:prstGeom prst="rect">
            <a:avLst/>
          </a:prstGeom>
        </p:spPr>
      </p:pic>
      <p:pic>
        <p:nvPicPr>
          <p:cNvPr id="11" name="Picture 10" descr="A purple ribbon in a shape of a heart&#10;&#10;Description automatically generated">
            <a:extLst>
              <a:ext uri="{FF2B5EF4-FFF2-40B4-BE49-F238E27FC236}">
                <a16:creationId xmlns:a16="http://schemas.microsoft.com/office/drawing/2014/main" id="{C8827484-64B9-C55E-C6F2-072C6430E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4400" y="3352799"/>
            <a:ext cx="238760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882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F06A7-477E-17A6-C092-0CD638A27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8077" y="647451"/>
            <a:ext cx="3066937" cy="118872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r>
              <a:rPr lang="hr-HR" dirty="0"/>
              <a:t>Log In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58FD32-AA91-47A4-9758-8C172B306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795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B5B18B-0170-4F1B-BF40-89BD5772C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8415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2FC420D-0E23-F8FD-61AC-68643ED01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8077" y="2302142"/>
            <a:ext cx="3063765" cy="4135980"/>
          </a:xfrm>
        </p:spPr>
        <p:txBody>
          <a:bodyPr>
            <a:normAutofit/>
          </a:bodyPr>
          <a:lstStyle/>
          <a:p>
            <a:r>
              <a:rPr lang="hr-HR" dirty="0"/>
              <a:t>najprije je potrebno prijaviti se u sustav</a:t>
            </a:r>
          </a:p>
          <a:p>
            <a:r>
              <a:rPr lang="hr-HR" dirty="0"/>
              <a:t>sadržaj MenuStrip-a je onemogućen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AD587-5460-8F22-5C32-44F1A8B09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033" y="1243792"/>
            <a:ext cx="5184528" cy="428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20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F06A7-477E-17A6-C092-0CD638A27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8077" y="647451"/>
            <a:ext cx="3066937" cy="118872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r>
              <a:rPr lang="hr-HR" dirty="0"/>
              <a:t>LOG IN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58FD32-AA91-47A4-9758-8C172B306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795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B5B18B-0170-4F1B-BF40-89BD5772C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8415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2FC420D-0E23-F8FD-61AC-68643ED01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8077" y="2302142"/>
            <a:ext cx="3063765" cy="4135980"/>
          </a:xfrm>
        </p:spPr>
        <p:txBody>
          <a:bodyPr>
            <a:normAutofit/>
          </a:bodyPr>
          <a:lstStyle/>
          <a:p>
            <a:r>
              <a:rPr lang="hr-HR" dirty="0"/>
              <a:t>nakon prijave Log in dio je onemogućen, a StripMenu omogućen</a:t>
            </a:r>
          </a:p>
          <a:p>
            <a:r>
              <a:rPr lang="hr-HR" dirty="0"/>
              <a:t>u gornjem desnom kutu se pojavljuje ime i prezime prijavljenog zaposlenika </a:t>
            </a:r>
          </a:p>
          <a:p>
            <a:r>
              <a:rPr lang="hr-HR" dirty="0"/>
              <a:t>zaposlenici se dijele na dvije vrste ovisno o razini prava – neki mogu samo čitati podatke, dok drugi mogu čitati i mijenjati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172E41-AAC5-14D9-277D-5748ADC67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997" y="1296158"/>
            <a:ext cx="5134170" cy="426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999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F06A7-477E-17A6-C092-0CD638A27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8077" y="647451"/>
            <a:ext cx="3066937" cy="118872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r>
              <a:rPr lang="hr-HR" dirty="0"/>
              <a:t>PRIKAZ zaposlenika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58FD32-AA91-47A4-9758-8C172B306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795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B5B18B-0170-4F1B-BF40-89BD5772C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8415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2FC420D-0E23-F8FD-61AC-68643ED01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3847" y="2018805"/>
            <a:ext cx="4225234" cy="4419317"/>
          </a:xfrm>
        </p:spPr>
        <p:txBody>
          <a:bodyPr>
            <a:normAutofit fontScale="92500"/>
          </a:bodyPr>
          <a:lstStyle/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u tablici su trenutno spremljeni podaci</a:t>
            </a:r>
          </a:p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u tablicu se </a:t>
            </a:r>
            <a:r>
              <a:rPr lang="hr-HR" b="1" dirty="0">
                <a:ea typeface="Tahoma" panose="020B0604030504040204" pitchFamily="34" charset="0"/>
                <a:cs typeface="Tahoma" panose="020B0604030504040204" pitchFamily="34" charset="0"/>
              </a:rPr>
              <a:t>dodaje novi zaposlenik</a:t>
            </a:r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 tako da se najprije klikne na gumb </a:t>
            </a:r>
            <a:r>
              <a:rPr lang="hr-HR" i="1" dirty="0">
                <a:ea typeface="Tahoma" panose="020B0604030504040204" pitchFamily="34" charset="0"/>
                <a:cs typeface="Tahoma" panose="020B0604030504040204" pitchFamily="34" charset="0"/>
              </a:rPr>
              <a:t>Add</a:t>
            </a:r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, nakon toga se popuni forma te se podaci spreme nakon klika na gumb </a:t>
            </a:r>
            <a:r>
              <a:rPr lang="hr-HR" i="1" dirty="0">
                <a:ea typeface="Tahoma" panose="020B0604030504040204" pitchFamily="34" charset="0"/>
                <a:cs typeface="Tahoma" panose="020B0604030504040204" pitchFamily="34" charset="0"/>
              </a:rPr>
              <a:t>Save</a:t>
            </a:r>
          </a:p>
          <a:p>
            <a:r>
              <a:rPr lang="hr-HR" b="1" dirty="0">
                <a:ea typeface="Tahoma" panose="020B0604030504040204" pitchFamily="34" charset="0"/>
                <a:cs typeface="Tahoma" panose="020B0604030504040204" pitchFamily="34" charset="0"/>
              </a:rPr>
              <a:t>brisanje</a:t>
            </a:r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 se ostvaruje klikom na gumb </a:t>
            </a:r>
            <a:r>
              <a:rPr lang="hr-HR" i="1" dirty="0">
                <a:ea typeface="Tahoma" panose="020B0604030504040204" pitchFamily="34" charset="0"/>
                <a:cs typeface="Tahoma" panose="020B0604030504040204" pitchFamily="34" charset="0"/>
              </a:rPr>
              <a:t>Delete</a:t>
            </a:r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, nakon čega se briše redak koji je trenutno označen (dovoljno je da je jedna ćelija retka označena), a potom je potrebno kliknuti gumb </a:t>
            </a:r>
            <a:r>
              <a:rPr lang="hr-HR" i="1" dirty="0">
                <a:ea typeface="Tahoma" panose="020B0604030504040204" pitchFamily="34" charset="0"/>
                <a:cs typeface="Tahoma" panose="020B0604030504040204" pitchFamily="34" charset="0"/>
              </a:rPr>
              <a:t>Save</a:t>
            </a:r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 da bi se promjena trajno pohranila</a:t>
            </a:r>
          </a:p>
          <a:p>
            <a:r>
              <a:rPr lang="hr-HR" b="1" dirty="0">
                <a:ea typeface="Tahoma" panose="020B0604030504040204" pitchFamily="34" charset="0"/>
                <a:cs typeface="Tahoma" panose="020B0604030504040204" pitchFamily="34" charset="0"/>
              </a:rPr>
              <a:t>mijenjanje</a:t>
            </a:r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 podataka se ostvaruje klikom na redak ili ćeliju koju želimo promijeniti, upisivanjem izmjena u poljima lijevo od tablice te pritiskom na gumb </a:t>
            </a:r>
            <a:r>
              <a:rPr lang="hr-HR" i="1" dirty="0">
                <a:ea typeface="Tahoma" panose="020B0604030504040204" pitchFamily="34" charset="0"/>
                <a:cs typeface="Tahoma" panose="020B0604030504040204" pitchFamily="34" charset="0"/>
              </a:rPr>
              <a:t>Save</a:t>
            </a:r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endParaRPr lang="en-US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F8A8B8-BE21-3E7C-44A0-955522DA2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754" y="1210677"/>
            <a:ext cx="5535514" cy="460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168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F06A7-477E-17A6-C092-0CD638A27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8077" y="647451"/>
            <a:ext cx="3066937" cy="118872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r>
              <a:rPr lang="hr-HR" dirty="0"/>
              <a:t>PRIKAZ zaposlenika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58FD32-AA91-47A4-9758-8C172B306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795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B5B18B-0170-4F1B-BF40-89BD5772C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8415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2FC420D-0E23-F8FD-61AC-68643ED01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3847" y="2018805"/>
            <a:ext cx="4225234" cy="4419317"/>
          </a:xfrm>
        </p:spPr>
        <p:txBody>
          <a:bodyPr>
            <a:normAutofit fontScale="92500" lnSpcReduction="20000"/>
          </a:bodyPr>
          <a:lstStyle/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u donjem lijevom kutu se tablica može </a:t>
            </a:r>
            <a:r>
              <a:rPr lang="hr-HR" b="1" dirty="0">
                <a:ea typeface="Tahoma" panose="020B0604030504040204" pitchFamily="34" charset="0"/>
                <a:cs typeface="Tahoma" panose="020B0604030504040204" pitchFamily="34" charset="0"/>
              </a:rPr>
              <a:t>filtrirati</a:t>
            </a:r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 po različitim stupcima – u ovom konkretno primjeru po ID-u ili Department-u</a:t>
            </a:r>
          </a:p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ako filtriramo podatke koristeći </a:t>
            </a:r>
            <a:r>
              <a:rPr lang="hr-HR" i="1" dirty="0">
                <a:ea typeface="Tahoma" panose="020B0604030504040204" pitchFamily="34" charset="0"/>
                <a:cs typeface="Tahoma" panose="020B0604030504040204" pitchFamily="34" charset="0"/>
              </a:rPr>
              <a:t>TextBox </a:t>
            </a:r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potrebno je nakon unosa sadržaja pritisnuti gumb </a:t>
            </a:r>
            <a:r>
              <a:rPr lang="hr-HR" i="1" dirty="0">
                <a:ea typeface="Tahoma" panose="020B0604030504040204" pitchFamily="34" charset="0"/>
                <a:cs typeface="Tahoma" panose="020B0604030504040204" pitchFamily="34" charset="0"/>
              </a:rPr>
              <a:t>Filter</a:t>
            </a:r>
          </a:p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ako filtriramo podatke koristeći </a:t>
            </a:r>
            <a:r>
              <a:rPr lang="hr-HR" i="1" dirty="0">
                <a:ea typeface="Tahoma" panose="020B0604030504040204" pitchFamily="34" charset="0"/>
                <a:cs typeface="Tahoma" panose="020B0604030504040204" pitchFamily="34" charset="0"/>
              </a:rPr>
              <a:t>ComboBox</a:t>
            </a:r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 ili </a:t>
            </a:r>
            <a:r>
              <a:rPr lang="hr-HR" i="1" dirty="0">
                <a:ea typeface="Tahoma" panose="020B0604030504040204" pitchFamily="34" charset="0"/>
                <a:cs typeface="Tahoma" panose="020B0604030504040204" pitchFamily="34" charset="0"/>
              </a:rPr>
              <a:t>DateTimePicker </a:t>
            </a:r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nije potrebno pritiskati gumb </a:t>
            </a:r>
            <a:r>
              <a:rPr lang="hr-HR" i="1" dirty="0">
                <a:ea typeface="Tahoma" panose="020B0604030504040204" pitchFamily="34" charset="0"/>
                <a:cs typeface="Tahoma" panose="020B0604030504040204" pitchFamily="34" charset="0"/>
              </a:rPr>
              <a:t>Filter</a:t>
            </a:r>
          </a:p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filtere uklanjamo pomoću gumba </a:t>
            </a:r>
            <a:r>
              <a:rPr lang="hr-HR" i="1" dirty="0">
                <a:ea typeface="Tahoma" panose="020B0604030504040204" pitchFamily="34" charset="0"/>
                <a:cs typeface="Tahoma" panose="020B0604030504040204" pitchFamily="34" charset="0"/>
              </a:rPr>
              <a:t>Remove Filter</a:t>
            </a:r>
          </a:p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iznad tablice je omogućen odabir </a:t>
            </a:r>
            <a:r>
              <a:rPr lang="hr-HR" b="1" dirty="0">
                <a:ea typeface="Tahoma" panose="020B0604030504040204" pitchFamily="34" charset="0"/>
                <a:cs typeface="Tahoma" panose="020B0604030504040204" pitchFamily="34" charset="0"/>
              </a:rPr>
              <a:t>sortiranja</a:t>
            </a:r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 po nekom stupcu</a:t>
            </a:r>
          </a:p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u donjem desnom kutu je gumb </a:t>
            </a:r>
            <a:r>
              <a:rPr lang="hr-HR" i="1" dirty="0">
                <a:ea typeface="Tahoma" panose="020B0604030504040204" pitchFamily="34" charset="0"/>
                <a:cs typeface="Tahoma" panose="020B0604030504040204" pitchFamily="34" charset="0"/>
              </a:rPr>
              <a:t>Print</a:t>
            </a:r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 pritiskom kojeg se tablica može </a:t>
            </a:r>
            <a:r>
              <a:rPr lang="hr-HR" b="1" dirty="0">
                <a:ea typeface="Tahoma" panose="020B0604030504040204" pitchFamily="34" charset="0"/>
                <a:cs typeface="Tahoma" panose="020B0604030504040204" pitchFamily="34" charset="0"/>
              </a:rPr>
              <a:t>ispisati</a:t>
            </a:r>
            <a:endParaRPr lang="en-US" b="1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F8A8B8-BE21-3E7C-44A0-955522DA2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754" y="1210677"/>
            <a:ext cx="5535514" cy="460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25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F06A7-477E-17A6-C092-0CD638A27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330" y="653407"/>
            <a:ext cx="7729728" cy="118872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hr-HR" dirty="0"/>
              <a:t>Ostali prikazi – iste funkcionalnosti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E38C94-4CC8-0259-D07A-7E2028C370D0}"/>
              </a:ext>
            </a:extLst>
          </p:cNvPr>
          <p:cNvSpPr txBox="1"/>
          <p:nvPr/>
        </p:nvSpPr>
        <p:spPr>
          <a:xfrm>
            <a:off x="4015641" y="2772039"/>
            <a:ext cx="2462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PRIKAZ SMJENA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42EF83-E864-4F9A-354C-BFC7A7797BFD}"/>
              </a:ext>
            </a:extLst>
          </p:cNvPr>
          <p:cNvSpPr txBox="1"/>
          <p:nvPr/>
        </p:nvSpPr>
        <p:spPr>
          <a:xfrm>
            <a:off x="4015641" y="5954674"/>
            <a:ext cx="225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PRIKAZ SLUČAJEVA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B916D5-1AD3-2794-BD5F-C233585490BA}"/>
              </a:ext>
            </a:extLst>
          </p:cNvPr>
          <p:cNvSpPr txBox="1"/>
          <p:nvPr/>
        </p:nvSpPr>
        <p:spPr>
          <a:xfrm>
            <a:off x="5758500" y="4235877"/>
            <a:ext cx="2155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PRIKAZ SKLADIŠTA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3BC51D-B97A-BD00-3641-24B0332B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42" y="3427211"/>
            <a:ext cx="3699202" cy="30749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E4C283-94AD-18B6-6505-CC7BF104F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121" y="2516859"/>
            <a:ext cx="3946937" cy="32730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F530FFE-05E0-4153-981F-68FF22483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42" y="186031"/>
            <a:ext cx="3691072" cy="307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157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F06A7-477E-17A6-C092-0CD638A27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8077" y="647451"/>
            <a:ext cx="3066937" cy="118872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r>
              <a:rPr lang="hr-HR" dirty="0"/>
              <a:t>Razina prava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58FD32-AA91-47A4-9758-8C172B306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795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B5B18B-0170-4F1B-BF40-89BD5772C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8415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2FC420D-0E23-F8FD-61AC-68643ED01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8077" y="2302142"/>
            <a:ext cx="3063765" cy="4135980"/>
          </a:xfrm>
        </p:spPr>
        <p:txBody>
          <a:bodyPr>
            <a:normAutofit/>
          </a:bodyPr>
          <a:lstStyle/>
          <a:p>
            <a:r>
              <a:rPr lang="hr-HR" dirty="0"/>
              <a:t>kao što je ranije spomenuto, zaposlenici se dijele u dvije kategorije s obzirom na razinu prava</a:t>
            </a:r>
          </a:p>
          <a:p>
            <a:r>
              <a:rPr lang="hr-HR" dirty="0"/>
              <a:t>primjer zaposlenika koji ima samo prava na čitanje:</a:t>
            </a:r>
          </a:p>
          <a:p>
            <a:pPr marL="457200" lvl="2" indent="0">
              <a:buNone/>
            </a:pPr>
            <a:r>
              <a:rPr lang="hr-HR" dirty="0"/>
              <a:t>John Doe</a:t>
            </a:r>
            <a:br>
              <a:rPr lang="hr-HR" dirty="0"/>
            </a:br>
            <a:r>
              <a:rPr lang="hr-HR" dirty="0"/>
              <a:t>ID:  </a:t>
            </a:r>
            <a:r>
              <a:rPr lang="hr-H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hr-HR" dirty="0"/>
              <a:t>, Password: </a:t>
            </a:r>
            <a:r>
              <a:rPr lang="hr-H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</a:t>
            </a:r>
          </a:p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primjer zaposlenika s pravima za mijenjanje:</a:t>
            </a:r>
          </a:p>
          <a:p>
            <a:pPr marL="228600" lvl="1" indent="0">
              <a:buNone/>
            </a:pPr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    Jane Smith</a:t>
            </a:r>
            <a:b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    ID: 2, Password: 22</a:t>
            </a:r>
            <a:endParaRPr lang="en-US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1ED916-7799-E4C3-59CA-45958293A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45" y="79119"/>
            <a:ext cx="4803570" cy="39910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9EA501-3742-9A2F-F9A5-61E0FBE20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326" y="2531460"/>
            <a:ext cx="5037521" cy="41768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1CD5F94-A062-2419-5FF5-4620F791AB7F}"/>
              </a:ext>
            </a:extLst>
          </p:cNvPr>
          <p:cNvSpPr/>
          <p:nvPr/>
        </p:nvSpPr>
        <p:spPr>
          <a:xfrm>
            <a:off x="248920" y="647451"/>
            <a:ext cx="914400" cy="25072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C95B36-D94B-9B17-BBE8-DF2523BDD7B0}"/>
              </a:ext>
            </a:extLst>
          </p:cNvPr>
          <p:cNvSpPr/>
          <p:nvPr/>
        </p:nvSpPr>
        <p:spPr>
          <a:xfrm>
            <a:off x="2870050" y="3156971"/>
            <a:ext cx="985669" cy="25802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94F87D-3C21-6C02-4703-2C295DAC7799}"/>
              </a:ext>
            </a:extLst>
          </p:cNvPr>
          <p:cNvSpPr txBox="1"/>
          <p:nvPr/>
        </p:nvSpPr>
        <p:spPr>
          <a:xfrm>
            <a:off x="1205295" y="2970014"/>
            <a:ext cx="989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>
                <a:solidFill>
                  <a:srgbClr val="FF0000"/>
                </a:solidFill>
              </a:rPr>
              <a:t>Disabled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5A86C0-D757-1516-7AD9-EAA172908FB7}"/>
              </a:ext>
            </a:extLst>
          </p:cNvPr>
          <p:cNvSpPr txBox="1"/>
          <p:nvPr/>
        </p:nvSpPr>
        <p:spPr>
          <a:xfrm>
            <a:off x="3881118" y="5552593"/>
            <a:ext cx="929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>
                <a:solidFill>
                  <a:srgbClr val="FF0000"/>
                </a:solidFill>
              </a:rPr>
              <a:t>Enabled</a:t>
            </a:r>
          </a:p>
        </p:txBody>
      </p:sp>
    </p:spTree>
    <p:extLst>
      <p:ext uri="{BB962C8B-B14F-4D97-AF65-F5344CB8AC3E}">
        <p14:creationId xmlns:p14="http://schemas.microsoft.com/office/powerpoint/2010/main" val="348846833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467</TotalTime>
  <Words>1136</Words>
  <Application>Microsoft Office PowerPoint</Application>
  <PresentationFormat>Widescreen</PresentationFormat>
  <Paragraphs>121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Gill Sans MT</vt:lpstr>
      <vt:lpstr>Tahoma</vt:lpstr>
      <vt:lpstr>Parcel</vt:lpstr>
      <vt:lpstr>Policijska postaja</vt:lpstr>
      <vt:lpstr>Opis aplikacije</vt:lpstr>
      <vt:lpstr>Upute za pokretanje</vt:lpstr>
      <vt:lpstr>Log In</vt:lpstr>
      <vt:lpstr>LOG IN</vt:lpstr>
      <vt:lpstr>PRIKAZ zaposlenika</vt:lpstr>
      <vt:lpstr>PRIKAZ zaposlenika</vt:lpstr>
      <vt:lpstr>Ostali prikazi – iste funkcionalnosti</vt:lpstr>
      <vt:lpstr>Razina prava</vt:lpstr>
      <vt:lpstr>ispravan unos </vt:lpstr>
      <vt:lpstr>Neispravan unos </vt:lpstr>
      <vt:lpstr>Mijenjanje podataka</vt:lpstr>
      <vt:lpstr>brisanje podataka</vt:lpstr>
      <vt:lpstr>Filtriranje podataka</vt:lpstr>
      <vt:lpstr>sortiranje podataka</vt:lpstr>
      <vt:lpstr>print</vt:lpstr>
      <vt:lpstr>Dodatne napomene</vt:lpstr>
      <vt:lpstr>Struktura baze podataka</vt:lpstr>
      <vt:lpstr>Struktura baze podataka</vt:lpstr>
      <vt:lpstr>Navigacija I odjava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Policijska postaja</dc:title>
  <dc:creator>Lovro Gorup</dc:creator>
  <cp:lastModifiedBy>Kári</cp:lastModifiedBy>
  <cp:revision>48</cp:revision>
  <dcterms:created xsi:type="dcterms:W3CDTF">2024-01-18T17:27:42Z</dcterms:created>
  <dcterms:modified xsi:type="dcterms:W3CDTF">2024-01-19T21:36:23Z</dcterms:modified>
</cp:coreProperties>
</file>